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43"/>
  </p:notesMasterIdLst>
  <p:sldIdLst>
    <p:sldId id="758" r:id="rId2"/>
    <p:sldId id="806" r:id="rId3"/>
    <p:sldId id="827" r:id="rId4"/>
    <p:sldId id="760" r:id="rId5"/>
    <p:sldId id="759" r:id="rId6"/>
    <p:sldId id="804" r:id="rId7"/>
    <p:sldId id="809" r:id="rId8"/>
    <p:sldId id="828" r:id="rId9"/>
    <p:sldId id="824" r:id="rId10"/>
    <p:sldId id="825" r:id="rId11"/>
    <p:sldId id="823" r:id="rId12"/>
    <p:sldId id="819" r:id="rId13"/>
    <p:sldId id="820" r:id="rId14"/>
    <p:sldId id="821" r:id="rId15"/>
    <p:sldId id="807" r:id="rId16"/>
    <p:sldId id="270" r:id="rId17"/>
    <p:sldId id="265" r:id="rId18"/>
    <p:sldId id="266" r:id="rId19"/>
    <p:sldId id="810" r:id="rId20"/>
    <p:sldId id="786" r:id="rId21"/>
    <p:sldId id="787" r:id="rId22"/>
    <p:sldId id="788" r:id="rId23"/>
    <p:sldId id="789" r:id="rId24"/>
    <p:sldId id="817" r:id="rId25"/>
    <p:sldId id="798" r:id="rId26"/>
    <p:sldId id="816" r:id="rId27"/>
    <p:sldId id="790" r:id="rId28"/>
    <p:sldId id="811" r:id="rId29"/>
    <p:sldId id="812" r:id="rId30"/>
    <p:sldId id="271" r:id="rId31"/>
    <p:sldId id="791" r:id="rId32"/>
    <p:sldId id="815" r:id="rId33"/>
    <p:sldId id="800" r:id="rId34"/>
    <p:sldId id="813" r:id="rId35"/>
    <p:sldId id="826" r:id="rId36"/>
    <p:sldId id="794" r:id="rId37"/>
    <p:sldId id="793" r:id="rId38"/>
    <p:sldId id="801" r:id="rId39"/>
    <p:sldId id="792" r:id="rId40"/>
    <p:sldId id="795" r:id="rId41"/>
    <p:sldId id="291" r:id="rId4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49" autoAdjust="0"/>
    <p:restoredTop sz="95455" autoAdjust="0"/>
  </p:normalViewPr>
  <p:slideViewPr>
    <p:cSldViewPr snapToGrid="0" showGuides="1">
      <p:cViewPr varScale="1">
        <p:scale>
          <a:sx n="157" d="100"/>
          <a:sy n="157" d="100"/>
        </p:scale>
        <p:origin x="448" y="160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</a:t>
            </a:r>
            <a:r>
              <a:rPr lang="en-US" b="0" baseline="0" dirty="0"/>
              <a:t> to Cybersecurity v2.1</a:t>
            </a:r>
            <a:endParaRPr lang="en-US" b="0" dirty="0"/>
          </a:p>
          <a:p>
            <a:pPr>
              <a:buFontTx/>
              <a:buNone/>
            </a:pPr>
            <a:r>
              <a:rPr lang="en-US" sz="1300" b="0" dirty="0"/>
              <a:t>Chapter 1: The</a:t>
            </a:r>
            <a:r>
              <a:rPr lang="en-US" sz="1300" b="0" baseline="0" dirty="0"/>
              <a:t> Need for Cybersecurity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49703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 – Personal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1.1.2 – Personal Data as a Target</a:t>
            </a:r>
            <a:endParaRPr lang="en-US" baseline="0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1.1.2.1 – They Want Your Money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1.1.2.2 – They Want Your Identity</a:t>
            </a:r>
          </a:p>
        </p:txBody>
      </p:sp>
    </p:spTree>
    <p:extLst>
      <p:ext uri="{BB962C8B-B14F-4D97-AF65-F5344CB8AC3E}">
        <p14:creationId xmlns:p14="http://schemas.microsoft.com/office/powerpoint/2010/main" val="3410929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1 – The Need for Cybersecurity</a:t>
            </a:r>
          </a:p>
          <a:p>
            <a:pPr>
              <a:buFontTx/>
              <a:buNone/>
            </a:pPr>
            <a:r>
              <a:rPr lang="en-US" sz="1200" b="0" dirty="0"/>
              <a:t>1.2 – Organizational Data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70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Organizational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1.2.1 – Introduction to Organizational Data</a:t>
            </a:r>
            <a:endParaRPr lang="en-US" baseline="0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1.2.1.1 – Types of Organizational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1.2.1.2 – Confidentiality, Integrity 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2328749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Organizational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1.2.2 – The Impact of a Security Breach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1.2.2.1 – The Consequences of a Security Breach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1.2.2.2 – Security Breach Example 1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693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Organizational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1.2.2 – The Impact of a Security Breach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1.2.2.1 – The Consequences of a Security Breach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1.2.2.2 – Security Breach Example 1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101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Organizational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1.2.2 – The Impact of a Security Breach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1.2.2.3 – Security Breach Example 2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Arial" charset="0"/>
              </a:rPr>
              <a:t>1.2.2.4 – Security Breach Example 3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51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1.2 – Organizational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1.2.2 – The Impact of a Security Breach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1.2.2.3 – Security Breach Example 2</a:t>
            </a: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Arial" charset="0"/>
              </a:rPr>
              <a:t>1.2.2.4 – Security Breach Example 3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33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1 – The Need for Cybersecurity</a:t>
            </a:r>
          </a:p>
          <a:p>
            <a:pPr>
              <a:buFontTx/>
              <a:buNone/>
            </a:pPr>
            <a:r>
              <a:rPr lang="en-US" sz="1200" b="0" dirty="0"/>
              <a:t>1.3 – </a:t>
            </a:r>
            <a:r>
              <a:rPr lang="en-US" dirty="0"/>
              <a:t>Attackers and Cybersecurity Professionals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656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298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</a:t>
            </a:r>
            <a:r>
              <a:rPr lang="en-US" b="0" baseline="0" dirty="0"/>
              <a:t> to Cybersecurity v2.1</a:t>
            </a:r>
            <a:endParaRPr lang="en-US" b="0" dirty="0"/>
          </a:p>
          <a:p>
            <a:pPr>
              <a:buFontTx/>
              <a:buNone/>
            </a:pPr>
            <a:r>
              <a:rPr lang="en-US" sz="1300" b="0" dirty="0"/>
              <a:t>Chapter 1: The</a:t>
            </a:r>
            <a:r>
              <a:rPr lang="en-US" sz="1300" b="0" baseline="0" dirty="0"/>
              <a:t> Need for Cybersecurity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92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87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/>
              <a:t>1.3 – </a:t>
            </a:r>
            <a:r>
              <a:rPr lang="en-US" dirty="0"/>
              <a:t>Attackers and Cybersecurity Professionals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1.3.1 –</a:t>
            </a:r>
            <a:r>
              <a:rPr lang="en-US" baseline="0" dirty="0">
                <a:latin typeface="Arial" charset="0"/>
              </a:rPr>
              <a:t> The Profile of a Cyber Attacker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Arial" charset="0"/>
              </a:rPr>
              <a:t>1.3.1.1 – Types of Attackers</a:t>
            </a:r>
            <a:endParaRPr lang="en-US" dirty="0"/>
          </a:p>
          <a:p>
            <a:pPr>
              <a:buFontTx/>
              <a:buNone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120542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/>
              <a:t>1.3 – </a:t>
            </a:r>
            <a:r>
              <a:rPr lang="en-US" dirty="0"/>
              <a:t>Attackers and Cybersecurity Professionals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1.3.1 –</a:t>
            </a:r>
            <a:r>
              <a:rPr lang="en-US" baseline="0" dirty="0">
                <a:latin typeface="Arial" charset="0"/>
              </a:rPr>
              <a:t> The Profile of a Cyber Attacker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Arial" charset="0"/>
              </a:rPr>
              <a:t>1.3.1.2 - </a:t>
            </a:r>
            <a:r>
              <a:rPr lang="en-US" altLang="ja-JP" dirty="0"/>
              <a:t>Internal and External Threats</a:t>
            </a:r>
            <a:endParaRPr lang="en-US" dirty="0"/>
          </a:p>
          <a:p>
            <a:pPr>
              <a:buFontTx/>
              <a:buNone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9155374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1 – The Need for Cybersecurity</a:t>
            </a:r>
          </a:p>
          <a:p>
            <a:pPr>
              <a:buFontTx/>
              <a:buNone/>
            </a:pPr>
            <a:r>
              <a:rPr lang="en-US" sz="1200" b="0" dirty="0"/>
              <a:t>1.4 - Cyberwarfare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191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1.4 - Cyberwarfare</a:t>
            </a:r>
          </a:p>
          <a:p>
            <a:pPr>
              <a:buFontTx/>
              <a:buNone/>
            </a:pPr>
            <a:r>
              <a:rPr lang="en-US" sz="1200" b="0" dirty="0"/>
              <a:t>1.4.1 – Overview of </a:t>
            </a:r>
            <a:r>
              <a:rPr lang="en-US" dirty="0"/>
              <a:t>Cyberwarfare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1.4.1.1 –</a:t>
            </a:r>
            <a:r>
              <a:rPr lang="en-US" baseline="0" dirty="0">
                <a:latin typeface="Arial" charset="0"/>
              </a:rPr>
              <a:t> What is Cyberwarfare?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36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/>
              <a:t>1.4 - Cyberwarfare</a:t>
            </a:r>
          </a:p>
          <a:p>
            <a:pPr>
              <a:buFontTx/>
              <a:buNone/>
            </a:pPr>
            <a:r>
              <a:rPr lang="en-US" sz="1200" b="0" dirty="0"/>
              <a:t>1.4.1 – Overview of </a:t>
            </a:r>
            <a:r>
              <a:rPr lang="en-US" dirty="0"/>
              <a:t>Cyberwarfare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1.4.1.2 –</a:t>
            </a:r>
            <a:r>
              <a:rPr lang="en-US" baseline="0" dirty="0">
                <a:latin typeface="Arial" charset="0"/>
              </a:rPr>
              <a:t> The Purpose of Cyberwarfare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80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1.5.1.1 - Summary</a:t>
            </a:r>
            <a:endParaRPr lang="en-US" baseline="0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272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1 – The Need for Cybersecurity</a:t>
            </a:r>
          </a:p>
          <a:p>
            <a:pPr>
              <a:buFontTx/>
              <a:buNone/>
            </a:pPr>
            <a:r>
              <a:rPr lang="en-US" sz="1200" b="0" dirty="0"/>
              <a:t>1.5 - Summary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74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4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</a:t>
            </a:r>
            <a:r>
              <a:rPr lang="en-US" b="0" baseline="0" dirty="0"/>
              <a:t> to Cybersecurity v2.0</a:t>
            </a:r>
            <a:endParaRPr lang="en-US" b="0" dirty="0"/>
          </a:p>
          <a:p>
            <a:pPr>
              <a:buFontTx/>
              <a:buNone/>
            </a:pPr>
            <a:r>
              <a:rPr lang="en-US" sz="1300" b="0" dirty="0"/>
              <a:t>Chapter 1: The</a:t>
            </a:r>
            <a:r>
              <a:rPr lang="en-US" sz="1300" b="0" baseline="0" dirty="0"/>
              <a:t> Need for Cybersecurity</a:t>
            </a:r>
            <a:endParaRPr lang="en-GB" b="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1 – The Need for Cybersecurity</a:t>
            </a:r>
          </a:p>
          <a:p>
            <a:pPr>
              <a:buFontTx/>
              <a:buNone/>
            </a:pPr>
            <a:r>
              <a:rPr lang="en-US" sz="1200" b="0" dirty="0"/>
              <a:t>1.1 – Personal Data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 – Personal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1.1.1 – Introduction to Personal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1.1.1.1 – What is Cybersecurity?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1.1.1.2 – Your Online and Offline Identity</a:t>
            </a:r>
          </a:p>
        </p:txBody>
      </p:sp>
    </p:spTree>
    <p:extLst>
      <p:ext uri="{BB962C8B-B14F-4D97-AF65-F5344CB8AC3E}">
        <p14:creationId xmlns:p14="http://schemas.microsoft.com/office/powerpoint/2010/main" val="1543160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050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 – Personal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1.1.1 – Introduction to Personal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1.1.1.3 – Your Data</a:t>
            </a:r>
          </a:p>
        </p:txBody>
      </p:sp>
    </p:spTree>
    <p:extLst>
      <p:ext uri="{BB962C8B-B14F-4D97-AF65-F5344CB8AC3E}">
        <p14:creationId xmlns:p14="http://schemas.microsoft.com/office/powerpoint/2010/main" val="2972638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 – Personal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1.1.1 – Introduction to Personal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1.1.1.4 – Where is Your Data?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1.1.1.5 – Your Computing Devices</a:t>
            </a:r>
          </a:p>
        </p:txBody>
      </p:sp>
    </p:spTree>
    <p:extLst>
      <p:ext uri="{BB962C8B-B14F-4D97-AF65-F5344CB8AC3E}">
        <p14:creationId xmlns:p14="http://schemas.microsoft.com/office/powerpoint/2010/main" val="235057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1.1 – Personal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1.1.1 – Introduction to Personal Data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1.1.1.1 – What is Cybersecurity?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aseline="0" dirty="0">
                <a:latin typeface="Arial" charset="0"/>
              </a:rPr>
              <a:t>1.1.1.2 – Your Online and Offline Identity</a:t>
            </a:r>
          </a:p>
        </p:txBody>
      </p:sp>
    </p:spTree>
    <p:extLst>
      <p:ext uri="{BB962C8B-B14F-4D97-AF65-F5344CB8AC3E}">
        <p14:creationId xmlns:p14="http://schemas.microsoft.com/office/powerpoint/2010/main" val="1470532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018" y="324161"/>
            <a:ext cx="8297863" cy="62865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CiscoSans ExtraLight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67090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0E47332-ADDC-458C-8CA4-3831B01A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4A0F6A3-22D4-42A2-BE03-DDA67742B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454E8BB-4C18-4D61-AA58-6F3D6220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8FE6-D2C9-41F4-A813-D816EAEDEDB3}" type="datetimeFigureOut">
              <a:rPr lang="tr-TR" smtClean="0"/>
              <a:t>7.04.2021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E4B4916-68B6-4CC2-8DC9-5485A3B0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CAF0E5F-6678-4828-8453-957C567A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42D8-BC5E-4A9B-BA84-2B0CE5C14AB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9192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  <p:sldLayoutId id="2147484032" r:id="rId15"/>
    <p:sldLayoutId id="2147484033" r:id="rId16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zukilitci.com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aitiwater.org/mapping-the-1854-broad-street-pump-cholera-outbreak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yoneticileri.org/" TargetMode="External"/><Relationship Id="rId2" Type="http://schemas.openxmlformats.org/officeDocument/2006/relationships/hyperlink" Target="https://www.netacad.com/portal/teaching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tr.wikipedia.org/w/index.php?title=Louis_Couffignal&amp;action=edit&amp;redlink=1" TargetMode="External"/><Relationship Id="rId5" Type="http://schemas.openxmlformats.org/officeDocument/2006/relationships/hyperlink" Target="https://tr.wikipedia.org/wiki/Sibernetik" TargetMode="External"/><Relationship Id="rId4" Type="http://schemas.openxmlformats.org/officeDocument/2006/relationships/hyperlink" Target="https://tr.wikipedia.org/wiki/1958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121833" y="4042136"/>
            <a:ext cx="3255215" cy="902174"/>
          </a:xfrm>
        </p:spPr>
        <p:txBody>
          <a:bodyPr/>
          <a:lstStyle/>
          <a:p>
            <a:endParaRPr lang="en-US" dirty="0"/>
          </a:p>
          <a:p>
            <a:pPr algn="r"/>
            <a:r>
              <a:rPr lang="en-US" dirty="0"/>
              <a:t>Introduction to Cybersecurity v2.1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075B9-D6EC-554A-9FD8-E00AD203E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731" y="1153539"/>
            <a:ext cx="7277853" cy="1727226"/>
          </a:xfrm>
        </p:spPr>
        <p:txBody>
          <a:bodyPr/>
          <a:lstStyle/>
          <a:p>
            <a:pPr algn="ctr"/>
            <a:r>
              <a:rPr lang="en-US" dirty="0" err="1"/>
              <a:t>Siber</a:t>
            </a:r>
            <a:r>
              <a:rPr lang="en-US" dirty="0"/>
              <a:t> </a:t>
            </a:r>
            <a:r>
              <a:rPr lang="en-US" dirty="0" err="1"/>
              <a:t>Güvenliğe</a:t>
            </a:r>
            <a:r>
              <a:rPr lang="en-US" dirty="0"/>
              <a:t> </a:t>
            </a:r>
            <a:r>
              <a:rPr lang="en-US" dirty="0" err="1"/>
              <a:t>Giriş</a:t>
            </a:r>
            <a:r>
              <a:rPr lang="en-US" dirty="0"/>
              <a:t> </a:t>
            </a:r>
            <a:r>
              <a:rPr lang="en-US" dirty="0" err="1"/>
              <a:t>Eğitimi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5357" y="798944"/>
            <a:ext cx="8853286" cy="4155319"/>
          </a:xfrm>
        </p:spPr>
        <p:txBody>
          <a:bodyPr/>
          <a:lstStyle/>
          <a:p>
            <a:r>
              <a:rPr lang="tr-TR" dirty="0"/>
              <a:t>Verileriniz Nerede</a:t>
            </a:r>
            <a:r>
              <a:rPr lang="en-US" altLang="ja-JP" dirty="0"/>
              <a:t>?</a:t>
            </a:r>
          </a:p>
          <a:p>
            <a:pPr lvl="1"/>
            <a:r>
              <a:rPr lang="tr-TR" dirty="0"/>
              <a:t>Tıbbi kayıtlar: doktor ofisi, sigorta şirketi</a:t>
            </a:r>
            <a:endParaRPr lang="en-US" altLang="ja-JP" dirty="0"/>
          </a:p>
          <a:p>
            <a:pPr lvl="1"/>
            <a:r>
              <a:rPr lang="en-US" altLang="ja-JP" dirty="0" err="1"/>
              <a:t>Mağaza</a:t>
            </a:r>
            <a:r>
              <a:rPr lang="en-US" altLang="ja-JP" dirty="0"/>
              <a:t> </a:t>
            </a:r>
            <a:r>
              <a:rPr lang="en-US" altLang="ja-JP" dirty="0" err="1"/>
              <a:t>sadakat</a:t>
            </a:r>
            <a:r>
              <a:rPr lang="en-US" altLang="ja-JP" dirty="0"/>
              <a:t> </a:t>
            </a:r>
            <a:r>
              <a:rPr lang="en-US" altLang="ja-JP" dirty="0" err="1"/>
              <a:t>kartları</a:t>
            </a:r>
            <a:endParaRPr lang="en-US" altLang="ja-JP" dirty="0"/>
          </a:p>
          <a:p>
            <a:pPr lvl="2"/>
            <a:r>
              <a:rPr lang="en-US" altLang="ja-JP" dirty="0" err="1"/>
              <a:t>Mağazalar</a:t>
            </a:r>
            <a:r>
              <a:rPr lang="en-US" altLang="ja-JP" dirty="0"/>
              <a:t> </a:t>
            </a:r>
            <a:r>
              <a:rPr lang="en-US" altLang="ja-JP" dirty="0" err="1"/>
              <a:t>alışverişlerinizi</a:t>
            </a:r>
            <a:r>
              <a:rPr lang="en-US" altLang="ja-JP" dirty="0"/>
              <a:t> </a:t>
            </a:r>
            <a:r>
              <a:rPr lang="en-US" altLang="ja-JP" dirty="0" err="1"/>
              <a:t>topluyorlar</a:t>
            </a:r>
            <a:endParaRPr lang="en-US" altLang="ja-JP" dirty="0"/>
          </a:p>
          <a:p>
            <a:pPr lvl="2"/>
            <a:r>
              <a:rPr lang="en-US" altLang="ja-JP" dirty="0" err="1"/>
              <a:t>Pazarlama</a:t>
            </a:r>
            <a:r>
              <a:rPr lang="en-US" altLang="ja-JP" dirty="0"/>
              <a:t> </a:t>
            </a:r>
            <a:r>
              <a:rPr lang="en-US" altLang="ja-JP" dirty="0" err="1"/>
              <a:t>iş</a:t>
            </a:r>
            <a:r>
              <a:rPr lang="en-US" altLang="ja-JP" dirty="0"/>
              <a:t> </a:t>
            </a:r>
            <a:r>
              <a:rPr lang="en-US" altLang="ja-JP" dirty="0" err="1"/>
              <a:t>ortakları</a:t>
            </a:r>
            <a:r>
              <a:rPr lang="en-US" altLang="ja-JP" dirty="0"/>
              <a:t> </a:t>
            </a:r>
            <a:r>
              <a:rPr lang="en-US" altLang="ja-JP" dirty="0" err="1"/>
              <a:t>profil</a:t>
            </a:r>
            <a:r>
              <a:rPr lang="en-US" altLang="ja-JP" dirty="0"/>
              <a:t> </a:t>
            </a:r>
            <a:r>
              <a:rPr lang="en-US" altLang="ja-JP" dirty="0" err="1"/>
              <a:t>bilgilerini</a:t>
            </a:r>
            <a:r>
              <a:rPr lang="en-US" altLang="ja-JP" dirty="0"/>
              <a:t> size </a:t>
            </a:r>
            <a:r>
              <a:rPr lang="en-US" altLang="ja-JP" dirty="0" err="1"/>
              <a:t>özel</a:t>
            </a:r>
            <a:r>
              <a:rPr lang="en-US" altLang="ja-JP" dirty="0"/>
              <a:t> </a:t>
            </a:r>
            <a:r>
              <a:rPr lang="en-US" altLang="ja-JP" dirty="0" err="1"/>
              <a:t>reklam</a:t>
            </a:r>
            <a:r>
              <a:rPr lang="en-US" altLang="ja-JP" dirty="0"/>
              <a:t> </a:t>
            </a:r>
            <a:r>
              <a:rPr lang="en-US" altLang="ja-JP" dirty="0" err="1"/>
              <a:t>için</a:t>
            </a:r>
            <a:r>
              <a:rPr lang="en-US" altLang="ja-JP" dirty="0"/>
              <a:t> </a:t>
            </a:r>
            <a:br>
              <a:rPr lang="en-US" altLang="ja-JP" dirty="0"/>
            </a:br>
            <a:r>
              <a:rPr lang="en-US" altLang="ja-JP" dirty="0" err="1"/>
              <a:t>kullanıyor</a:t>
            </a:r>
            <a:endParaRPr lang="en-US" altLang="ja-JP" dirty="0"/>
          </a:p>
          <a:p>
            <a:pPr lvl="1"/>
            <a:r>
              <a:rPr lang="tr-TR" dirty="0"/>
              <a:t>Çevrimiçi resimler: arkadaşlar, </a:t>
            </a:r>
            <a:r>
              <a:rPr lang="tr-TR" dirty="0" err="1"/>
              <a:t>öğrenciler,yabancılar</a:t>
            </a:r>
            <a:r>
              <a:rPr lang="en-US" dirty="0"/>
              <a:t>da </a:t>
            </a:r>
            <a:r>
              <a:rPr lang="en-US" dirty="0" err="1"/>
              <a:t>da</a:t>
            </a:r>
            <a:r>
              <a:rPr lang="en-US" dirty="0"/>
              <a:t> </a:t>
            </a:r>
            <a:br>
              <a:rPr lang="en-US" dirty="0"/>
            </a:br>
            <a:r>
              <a:rPr lang="tr-TR" dirty="0"/>
              <a:t>bir kopyası olabilir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tr-TR" dirty="0" err="1"/>
              <a:t>Bilgisaya</a:t>
            </a:r>
            <a:r>
              <a:rPr lang="en-US" dirty="0" err="1"/>
              <a:t>rlarınız</a:t>
            </a:r>
            <a:r>
              <a:rPr lang="en-US" dirty="0"/>
              <a:t> ve Cep </a:t>
            </a:r>
            <a:r>
              <a:rPr lang="en-US" dirty="0" err="1"/>
              <a:t>Telefonlarınız</a:t>
            </a:r>
            <a:endParaRPr lang="en-US" altLang="ja-JP" dirty="0"/>
          </a:p>
          <a:p>
            <a:pPr lvl="1"/>
            <a:r>
              <a:rPr lang="tr-TR" dirty="0"/>
              <a:t>Veri depolama ve çevrimiçi verilerinize açılan portal</a:t>
            </a:r>
            <a:endParaRPr lang="en-US" dirty="0"/>
          </a:p>
          <a:p>
            <a:pPr lvl="1"/>
            <a:r>
              <a:rPr lang="tr-TR" dirty="0"/>
              <a:t>Bilgi işlem cihazlarınızın bazı örneklerini </a:t>
            </a:r>
            <a:r>
              <a:rPr lang="en-US" dirty="0" err="1"/>
              <a:t>sıralayın</a:t>
            </a: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err="1"/>
              <a:t>Kişisel</a:t>
            </a:r>
            <a:r>
              <a:rPr lang="en-US" altLang="en-US" sz="1600" dirty="0"/>
              <a:t> </a:t>
            </a:r>
            <a:r>
              <a:rPr lang="en-US" altLang="en-US" sz="1600" dirty="0" err="1"/>
              <a:t>Veri</a:t>
            </a:r>
            <a:br>
              <a:rPr lang="en-US" altLang="en-US" dirty="0"/>
            </a:br>
            <a:r>
              <a:rPr lang="tr-TR" dirty="0"/>
              <a:t>Kişisel Verilere Giriş</a:t>
            </a: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3B1F0-A362-4CF3-B690-BEEB75D58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563" y="938382"/>
            <a:ext cx="3789080" cy="326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5454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verilerin</a:t>
            </a:r>
            <a:r>
              <a:rPr lang="en-US" dirty="0"/>
              <a:t>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edilmesi</a:t>
            </a:r>
            <a:r>
              <a:rPr lang="en-US" dirty="0"/>
              <a:t> </a:t>
            </a:r>
            <a:r>
              <a:rPr lang="en-US" dirty="0" err="1"/>
              <a:t>sırasında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sorumlusu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yetkilendirdiği</a:t>
            </a:r>
            <a:r>
              <a:rPr lang="en-US" dirty="0"/>
              <a:t> </a:t>
            </a:r>
            <a:r>
              <a:rPr lang="en-US" dirty="0" err="1"/>
              <a:t>kişi</a:t>
            </a:r>
            <a:r>
              <a:rPr lang="en-US" dirty="0"/>
              <a:t>,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kişilere</a:t>
            </a:r>
            <a:r>
              <a:rPr lang="en-US" dirty="0"/>
              <a:t>; a)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sorumlusunun</a:t>
            </a:r>
            <a:r>
              <a:rPr lang="en-US" dirty="0"/>
              <a:t> ve </a:t>
            </a:r>
            <a:r>
              <a:rPr lang="en-US" dirty="0" err="1"/>
              <a:t>varsa</a:t>
            </a:r>
            <a:r>
              <a:rPr lang="en-US" dirty="0"/>
              <a:t> </a:t>
            </a:r>
            <a:r>
              <a:rPr lang="en-US" dirty="0" err="1"/>
              <a:t>temsilcisinin</a:t>
            </a:r>
            <a:r>
              <a:rPr lang="en-US" dirty="0"/>
              <a:t> </a:t>
            </a:r>
            <a:r>
              <a:rPr lang="en-US" dirty="0" err="1"/>
              <a:t>kimliği</a:t>
            </a:r>
            <a:r>
              <a:rPr lang="en-US" dirty="0"/>
              <a:t>, b)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verilerin</a:t>
            </a:r>
            <a:r>
              <a:rPr lang="en-US" dirty="0"/>
              <a:t> </a:t>
            </a:r>
            <a:r>
              <a:rPr lang="en-US" dirty="0" err="1"/>
              <a:t>hangi</a:t>
            </a:r>
            <a:r>
              <a:rPr lang="en-US" dirty="0"/>
              <a:t> </a:t>
            </a:r>
            <a:r>
              <a:rPr lang="en-US" dirty="0" err="1"/>
              <a:t>amaçla</a:t>
            </a:r>
            <a:r>
              <a:rPr lang="en-US" dirty="0"/>
              <a:t> </a:t>
            </a:r>
            <a:r>
              <a:rPr lang="en-US" dirty="0" err="1"/>
              <a:t>işleneceği</a:t>
            </a:r>
            <a:r>
              <a:rPr lang="en-US" dirty="0"/>
              <a:t>, c) </a:t>
            </a:r>
            <a:r>
              <a:rPr lang="en-US" dirty="0" err="1"/>
              <a:t>İşlenen</a:t>
            </a:r>
            <a:r>
              <a:rPr lang="en-US" dirty="0"/>
              <a:t>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verilerin</a:t>
            </a:r>
            <a:r>
              <a:rPr lang="en-US" dirty="0"/>
              <a:t> </a:t>
            </a:r>
            <a:r>
              <a:rPr lang="en-US" dirty="0" err="1"/>
              <a:t>kimlere</a:t>
            </a:r>
            <a:r>
              <a:rPr lang="en-US" dirty="0"/>
              <a:t> ve </a:t>
            </a:r>
            <a:r>
              <a:rPr lang="en-US" dirty="0" err="1"/>
              <a:t>hangi</a:t>
            </a:r>
            <a:r>
              <a:rPr lang="en-US" dirty="0"/>
              <a:t> </a:t>
            </a:r>
            <a:r>
              <a:rPr lang="en-US" dirty="0" err="1"/>
              <a:t>amaçla</a:t>
            </a:r>
            <a:r>
              <a:rPr lang="en-US" dirty="0"/>
              <a:t> </a:t>
            </a:r>
            <a:r>
              <a:rPr lang="en-US" dirty="0" err="1"/>
              <a:t>aktarılabileceği</a:t>
            </a:r>
            <a:r>
              <a:rPr lang="en-US" dirty="0"/>
              <a:t>, ç)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toplamanın</a:t>
            </a:r>
            <a:r>
              <a:rPr lang="en-US" dirty="0"/>
              <a:t> </a:t>
            </a:r>
            <a:r>
              <a:rPr lang="en-US" dirty="0" err="1"/>
              <a:t>yöntemi</a:t>
            </a:r>
            <a:r>
              <a:rPr lang="en-US" dirty="0"/>
              <a:t> ve </a:t>
            </a:r>
            <a:r>
              <a:rPr lang="en-US" dirty="0" err="1"/>
              <a:t>hukuki</a:t>
            </a:r>
            <a:r>
              <a:rPr lang="en-US" dirty="0"/>
              <a:t> </a:t>
            </a:r>
            <a:r>
              <a:rPr lang="en-US" dirty="0" err="1"/>
              <a:t>sebebi</a:t>
            </a:r>
            <a:r>
              <a:rPr lang="en-US" dirty="0"/>
              <a:t>, d) 11 </a:t>
            </a:r>
            <a:r>
              <a:rPr lang="en-US" dirty="0" err="1"/>
              <a:t>inci</a:t>
            </a:r>
            <a:r>
              <a:rPr lang="en-US" dirty="0"/>
              <a:t> </a:t>
            </a:r>
            <a:r>
              <a:rPr lang="en-US" dirty="0" err="1"/>
              <a:t>maddede</a:t>
            </a:r>
            <a:r>
              <a:rPr lang="en-US" dirty="0"/>
              <a:t> </a:t>
            </a:r>
            <a:r>
              <a:rPr lang="en-US" dirty="0" err="1"/>
              <a:t>sayılan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hakları</a:t>
            </a:r>
            <a:r>
              <a:rPr lang="en-US" dirty="0"/>
              <a:t>, </a:t>
            </a:r>
            <a:r>
              <a:rPr lang="en-US" dirty="0" err="1"/>
              <a:t>konusunda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vermekle</a:t>
            </a:r>
            <a:r>
              <a:rPr lang="en-US" dirty="0"/>
              <a:t> </a:t>
            </a:r>
            <a:r>
              <a:rPr lang="en-US" dirty="0" err="1"/>
              <a:t>yükümlüdür</a:t>
            </a:r>
            <a:r>
              <a:rPr lang="en-US" dirty="0"/>
              <a:t>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KVKK </a:t>
            </a:r>
            <a:r>
              <a:rPr lang="en-US" dirty="0" err="1"/>
              <a:t>Madde</a:t>
            </a:r>
            <a:r>
              <a:rPr lang="en-US" dirty="0"/>
              <a:t> 10: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sorumlusunun</a:t>
            </a:r>
            <a:r>
              <a:rPr lang="en-US" dirty="0"/>
              <a:t> </a:t>
            </a:r>
            <a:r>
              <a:rPr lang="en-US" dirty="0" err="1"/>
              <a:t>aydınlatma</a:t>
            </a:r>
            <a:r>
              <a:rPr lang="en-US" dirty="0"/>
              <a:t> </a:t>
            </a:r>
            <a:r>
              <a:rPr lang="en-US" dirty="0" err="1"/>
              <a:t>yükümlülüğü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56" y="886811"/>
            <a:ext cx="4636612" cy="21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4435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Herkes</a:t>
            </a:r>
            <a:r>
              <a:rPr lang="en-US" b="1" dirty="0"/>
              <a:t>,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sorumlusuna</a:t>
            </a:r>
            <a:r>
              <a:rPr lang="en-US" b="1" dirty="0"/>
              <a:t> </a:t>
            </a:r>
            <a:r>
              <a:rPr lang="en-US" b="1" dirty="0" err="1"/>
              <a:t>başvurarak</a:t>
            </a:r>
            <a:r>
              <a:rPr lang="en-US" b="1" dirty="0"/>
              <a:t> </a:t>
            </a:r>
            <a:r>
              <a:rPr lang="en-US" b="1" dirty="0" err="1"/>
              <a:t>kendisiyle</a:t>
            </a:r>
            <a:r>
              <a:rPr lang="en-US" b="1" dirty="0"/>
              <a:t> </a:t>
            </a:r>
            <a:r>
              <a:rPr lang="en-US" b="1" dirty="0" err="1"/>
              <a:t>ilgili</a:t>
            </a:r>
            <a:r>
              <a:rPr lang="en-US" dirty="0"/>
              <a:t>; a)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işlenip</a:t>
            </a:r>
            <a:r>
              <a:rPr lang="en-US" dirty="0"/>
              <a:t> </a:t>
            </a:r>
            <a:r>
              <a:rPr lang="en-US" dirty="0" err="1"/>
              <a:t>işlenmediğini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, b)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verileri</a:t>
            </a:r>
            <a:r>
              <a:rPr lang="en-US" dirty="0"/>
              <a:t> </a:t>
            </a:r>
            <a:r>
              <a:rPr lang="en-US" dirty="0" err="1"/>
              <a:t>işlenmişse</a:t>
            </a:r>
            <a:r>
              <a:rPr lang="en-US" dirty="0"/>
              <a:t> </a:t>
            </a:r>
            <a:r>
              <a:rPr lang="en-US" dirty="0" err="1"/>
              <a:t>buna</a:t>
            </a:r>
            <a:r>
              <a:rPr lang="en-US" dirty="0"/>
              <a:t> </a:t>
            </a:r>
            <a:r>
              <a:rPr lang="en-US" dirty="0" err="1"/>
              <a:t>ilişkin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talep</a:t>
            </a:r>
            <a:r>
              <a:rPr lang="en-US" dirty="0"/>
              <a:t> </a:t>
            </a:r>
            <a:r>
              <a:rPr lang="en-US" dirty="0" err="1"/>
              <a:t>etme</a:t>
            </a:r>
            <a:r>
              <a:rPr lang="en-US" dirty="0"/>
              <a:t>, c)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verilerin</a:t>
            </a:r>
            <a:r>
              <a:rPr lang="en-US" dirty="0"/>
              <a:t> </a:t>
            </a:r>
            <a:r>
              <a:rPr lang="en-US" b="1" dirty="0" err="1"/>
              <a:t>işlenme</a:t>
            </a:r>
            <a:r>
              <a:rPr lang="en-US" b="1" dirty="0"/>
              <a:t> </a:t>
            </a:r>
            <a:r>
              <a:rPr lang="en-US" b="1" dirty="0" err="1"/>
              <a:t>amacını</a:t>
            </a:r>
            <a:r>
              <a:rPr lang="en-US" b="1" dirty="0"/>
              <a:t> </a:t>
            </a:r>
            <a:r>
              <a:rPr lang="en-US" dirty="0"/>
              <a:t>ve </a:t>
            </a:r>
            <a:r>
              <a:rPr lang="en-US" dirty="0" err="1"/>
              <a:t>bunların</a:t>
            </a:r>
            <a:r>
              <a:rPr lang="en-US" dirty="0"/>
              <a:t> </a:t>
            </a:r>
            <a:r>
              <a:rPr lang="en-US" dirty="0" err="1"/>
              <a:t>amacına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kullanılıp</a:t>
            </a:r>
            <a:r>
              <a:rPr lang="en-US" dirty="0"/>
              <a:t> </a:t>
            </a:r>
            <a:r>
              <a:rPr lang="en-US" dirty="0" err="1"/>
              <a:t>kullanılmadığını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, ç) </a:t>
            </a:r>
            <a:r>
              <a:rPr lang="en-US" b="1" dirty="0"/>
              <a:t>Yurt </a:t>
            </a:r>
            <a:r>
              <a:rPr lang="en-US" b="1" dirty="0" err="1"/>
              <a:t>içinde</a:t>
            </a:r>
            <a:r>
              <a:rPr lang="en-US" b="1" dirty="0"/>
              <a:t> </a:t>
            </a:r>
            <a:r>
              <a:rPr lang="en-US" b="1" dirty="0" err="1"/>
              <a:t>veya</a:t>
            </a:r>
            <a:r>
              <a:rPr lang="en-US" b="1" dirty="0"/>
              <a:t> yurt </a:t>
            </a:r>
            <a:r>
              <a:rPr lang="en-US" b="1" dirty="0" err="1"/>
              <a:t>dışında</a:t>
            </a:r>
            <a:r>
              <a:rPr lang="en-US" b="1" dirty="0"/>
              <a:t>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verilerin</a:t>
            </a:r>
            <a:r>
              <a:rPr lang="en-US" dirty="0"/>
              <a:t> </a:t>
            </a:r>
            <a:r>
              <a:rPr lang="en-US" dirty="0" err="1"/>
              <a:t>aktarıldığı</a:t>
            </a:r>
            <a:r>
              <a:rPr lang="en-US" dirty="0"/>
              <a:t> </a:t>
            </a:r>
            <a:r>
              <a:rPr lang="en-US" dirty="0" err="1"/>
              <a:t>üçüncü</a:t>
            </a:r>
            <a:r>
              <a:rPr lang="en-US" dirty="0"/>
              <a:t> </a:t>
            </a:r>
            <a:r>
              <a:rPr lang="en-US" dirty="0" err="1"/>
              <a:t>kişileri</a:t>
            </a:r>
            <a:r>
              <a:rPr lang="en-US" dirty="0"/>
              <a:t> </a:t>
            </a:r>
            <a:r>
              <a:rPr lang="en-US" dirty="0" err="1"/>
              <a:t>bilme</a:t>
            </a:r>
            <a:r>
              <a:rPr lang="en-US" dirty="0"/>
              <a:t>, d)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verilerin</a:t>
            </a:r>
            <a:r>
              <a:rPr lang="en-US" dirty="0"/>
              <a:t> </a:t>
            </a:r>
            <a:r>
              <a:rPr lang="en-US" b="1" dirty="0" err="1"/>
              <a:t>eksik</a:t>
            </a:r>
            <a:r>
              <a:rPr lang="en-US" b="1" dirty="0"/>
              <a:t> </a:t>
            </a:r>
            <a:r>
              <a:rPr lang="en-US" b="1" dirty="0" err="1"/>
              <a:t>veya</a:t>
            </a:r>
            <a:r>
              <a:rPr lang="en-US" b="1" dirty="0"/>
              <a:t> </a:t>
            </a:r>
            <a:r>
              <a:rPr lang="en-US" b="1" dirty="0" err="1"/>
              <a:t>yanlış</a:t>
            </a:r>
            <a:r>
              <a:rPr lang="en-US" b="1" dirty="0"/>
              <a:t> </a:t>
            </a:r>
            <a:r>
              <a:rPr lang="en-US" b="1" dirty="0" err="1"/>
              <a:t>işlenmiş</a:t>
            </a:r>
            <a:r>
              <a:rPr lang="en-US" b="1" dirty="0"/>
              <a:t> </a:t>
            </a:r>
            <a:r>
              <a:rPr lang="en-US" dirty="0" err="1"/>
              <a:t>olması</a:t>
            </a:r>
            <a:r>
              <a:rPr lang="en-US" dirty="0"/>
              <a:t> </a:t>
            </a:r>
            <a:r>
              <a:rPr lang="en-US" dirty="0" err="1"/>
              <a:t>hâlinde</a:t>
            </a:r>
            <a:r>
              <a:rPr lang="en-US" dirty="0"/>
              <a:t> </a:t>
            </a:r>
            <a:r>
              <a:rPr lang="en-US" dirty="0" err="1"/>
              <a:t>bunların</a:t>
            </a:r>
            <a:r>
              <a:rPr lang="en-US" dirty="0"/>
              <a:t> </a:t>
            </a:r>
            <a:r>
              <a:rPr lang="en-US" dirty="0" err="1"/>
              <a:t>düzeltilmesini</a:t>
            </a:r>
            <a:r>
              <a:rPr lang="en-US" dirty="0"/>
              <a:t> </a:t>
            </a:r>
            <a:r>
              <a:rPr lang="en-US" dirty="0" err="1"/>
              <a:t>isteme</a:t>
            </a:r>
            <a:r>
              <a:rPr lang="en-US" dirty="0"/>
              <a:t>, 12305 e) 7 </a:t>
            </a:r>
            <a:r>
              <a:rPr lang="en-US" dirty="0" err="1"/>
              <a:t>nci</a:t>
            </a:r>
            <a:r>
              <a:rPr lang="en-US" dirty="0"/>
              <a:t> </a:t>
            </a:r>
            <a:r>
              <a:rPr lang="en-US" dirty="0" err="1"/>
              <a:t>maddede</a:t>
            </a:r>
            <a:r>
              <a:rPr lang="en-US" dirty="0"/>
              <a:t> </a:t>
            </a:r>
            <a:r>
              <a:rPr lang="en-US" dirty="0" err="1"/>
              <a:t>öngörülen</a:t>
            </a:r>
            <a:r>
              <a:rPr lang="en-US" dirty="0"/>
              <a:t> </a:t>
            </a:r>
            <a:r>
              <a:rPr lang="en-US" dirty="0" err="1"/>
              <a:t>şartlar</a:t>
            </a:r>
            <a:r>
              <a:rPr lang="en-US" dirty="0"/>
              <a:t> </a:t>
            </a:r>
            <a:r>
              <a:rPr lang="en-US" dirty="0" err="1"/>
              <a:t>çerçevesinde</a:t>
            </a:r>
            <a:r>
              <a:rPr lang="en-US" dirty="0"/>
              <a:t>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verilerin</a:t>
            </a:r>
            <a:r>
              <a:rPr lang="en-US" dirty="0"/>
              <a:t> </a:t>
            </a:r>
            <a:r>
              <a:rPr lang="en-US" dirty="0" err="1"/>
              <a:t>silinmesini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yok </a:t>
            </a:r>
            <a:r>
              <a:rPr lang="en-US" dirty="0" err="1"/>
              <a:t>edilmesini</a:t>
            </a:r>
            <a:r>
              <a:rPr lang="en-US" dirty="0"/>
              <a:t> </a:t>
            </a:r>
            <a:r>
              <a:rPr lang="en-US" dirty="0" err="1"/>
              <a:t>isteme</a:t>
            </a:r>
            <a:r>
              <a:rPr lang="en-US" dirty="0"/>
              <a:t>, f) (d) ve (e) </a:t>
            </a:r>
            <a:r>
              <a:rPr lang="en-US" dirty="0" err="1"/>
              <a:t>bentleri</a:t>
            </a:r>
            <a:r>
              <a:rPr lang="en-US" dirty="0"/>
              <a:t> </a:t>
            </a:r>
            <a:r>
              <a:rPr lang="en-US" dirty="0" err="1"/>
              <a:t>uyarınca</a:t>
            </a:r>
            <a:r>
              <a:rPr lang="en-US" dirty="0"/>
              <a:t> </a:t>
            </a:r>
            <a:r>
              <a:rPr lang="en-US" dirty="0" err="1"/>
              <a:t>yapılan</a:t>
            </a:r>
            <a:r>
              <a:rPr lang="en-US" dirty="0"/>
              <a:t> </a:t>
            </a:r>
            <a:r>
              <a:rPr lang="en-US" dirty="0" err="1"/>
              <a:t>işlemlerin</a:t>
            </a:r>
            <a:r>
              <a:rPr lang="en-US" dirty="0"/>
              <a:t>,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verilerin</a:t>
            </a:r>
            <a:r>
              <a:rPr lang="en-US" dirty="0"/>
              <a:t> </a:t>
            </a:r>
            <a:r>
              <a:rPr lang="en-US" dirty="0" err="1"/>
              <a:t>aktarıldığı</a:t>
            </a:r>
            <a:r>
              <a:rPr lang="en-US" dirty="0"/>
              <a:t> </a:t>
            </a:r>
            <a:r>
              <a:rPr lang="en-US" dirty="0" err="1"/>
              <a:t>üçüncü</a:t>
            </a:r>
            <a:r>
              <a:rPr lang="en-US" dirty="0"/>
              <a:t> </a:t>
            </a:r>
            <a:r>
              <a:rPr lang="en-US" dirty="0" err="1"/>
              <a:t>kişilere</a:t>
            </a:r>
            <a:r>
              <a:rPr lang="en-US" dirty="0"/>
              <a:t> </a:t>
            </a:r>
            <a:r>
              <a:rPr lang="en-US" dirty="0" err="1"/>
              <a:t>bildirilmesini</a:t>
            </a:r>
            <a:r>
              <a:rPr lang="en-US" dirty="0"/>
              <a:t> </a:t>
            </a:r>
            <a:r>
              <a:rPr lang="en-US" dirty="0" err="1"/>
              <a:t>isteme</a:t>
            </a:r>
            <a:r>
              <a:rPr lang="en-US" dirty="0"/>
              <a:t>, g) </a:t>
            </a:r>
            <a:r>
              <a:rPr lang="en-US" dirty="0" err="1"/>
              <a:t>İşlenen</a:t>
            </a:r>
            <a:r>
              <a:rPr lang="en-US" dirty="0"/>
              <a:t> </a:t>
            </a:r>
            <a:r>
              <a:rPr lang="en-US" dirty="0" err="1"/>
              <a:t>verilerin</a:t>
            </a:r>
            <a:r>
              <a:rPr lang="en-US" dirty="0"/>
              <a:t> </a:t>
            </a:r>
            <a:r>
              <a:rPr lang="en-US" dirty="0" err="1"/>
              <a:t>münhasıran</a:t>
            </a:r>
            <a:r>
              <a:rPr lang="en-US" dirty="0"/>
              <a:t>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sistemler</a:t>
            </a:r>
            <a:r>
              <a:rPr lang="en-US" dirty="0"/>
              <a:t> </a:t>
            </a:r>
            <a:r>
              <a:rPr lang="en-US" dirty="0" err="1"/>
              <a:t>vasıtasıyla</a:t>
            </a:r>
            <a:r>
              <a:rPr lang="en-US" dirty="0"/>
              <a:t> </a:t>
            </a:r>
            <a:r>
              <a:rPr lang="en-US" dirty="0" err="1"/>
              <a:t>analiz</a:t>
            </a:r>
            <a:r>
              <a:rPr lang="en-US" dirty="0"/>
              <a:t> </a:t>
            </a:r>
            <a:r>
              <a:rPr lang="en-US" dirty="0" err="1"/>
              <a:t>edilmesi</a:t>
            </a:r>
            <a:r>
              <a:rPr lang="en-US" dirty="0"/>
              <a:t> </a:t>
            </a:r>
            <a:r>
              <a:rPr lang="en-US" dirty="0" err="1"/>
              <a:t>suretiyle</a:t>
            </a:r>
            <a:r>
              <a:rPr lang="en-US" dirty="0"/>
              <a:t> </a:t>
            </a:r>
            <a:r>
              <a:rPr lang="en-US" dirty="0" err="1"/>
              <a:t>kişinin</a:t>
            </a:r>
            <a:r>
              <a:rPr lang="en-US" dirty="0"/>
              <a:t> </a:t>
            </a:r>
            <a:r>
              <a:rPr lang="en-US" dirty="0" err="1"/>
              <a:t>kendisi</a:t>
            </a:r>
            <a:r>
              <a:rPr lang="en-US" dirty="0"/>
              <a:t> </a:t>
            </a:r>
            <a:r>
              <a:rPr lang="en-US" dirty="0" err="1"/>
              <a:t>aleyhine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sonucun</a:t>
            </a:r>
            <a:r>
              <a:rPr lang="en-US" dirty="0"/>
              <a:t> </a:t>
            </a:r>
            <a:r>
              <a:rPr lang="en-US" dirty="0" err="1"/>
              <a:t>ortaya</a:t>
            </a:r>
            <a:r>
              <a:rPr lang="en-US" dirty="0"/>
              <a:t> </a:t>
            </a:r>
            <a:r>
              <a:rPr lang="en-US" dirty="0" err="1"/>
              <a:t>çıkmasına</a:t>
            </a:r>
            <a:r>
              <a:rPr lang="en-US" dirty="0"/>
              <a:t> </a:t>
            </a:r>
            <a:r>
              <a:rPr lang="en-US" dirty="0" err="1"/>
              <a:t>itiraz</a:t>
            </a:r>
            <a:r>
              <a:rPr lang="en-US" dirty="0"/>
              <a:t> </a:t>
            </a:r>
            <a:r>
              <a:rPr lang="en-US" dirty="0" err="1"/>
              <a:t>etme</a:t>
            </a:r>
            <a:r>
              <a:rPr lang="en-US" dirty="0"/>
              <a:t>, ğ)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verilerin</a:t>
            </a:r>
            <a:r>
              <a:rPr lang="en-US" dirty="0"/>
              <a:t> </a:t>
            </a:r>
            <a:r>
              <a:rPr lang="en-US" dirty="0" err="1"/>
              <a:t>kanuna</a:t>
            </a:r>
            <a:r>
              <a:rPr lang="en-US" dirty="0"/>
              <a:t> </a:t>
            </a:r>
            <a:r>
              <a:rPr lang="en-US" dirty="0" err="1"/>
              <a:t>aykırı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işlenmesi</a:t>
            </a:r>
            <a:r>
              <a:rPr lang="en-US" dirty="0"/>
              <a:t> </a:t>
            </a:r>
            <a:r>
              <a:rPr lang="en-US" dirty="0" err="1"/>
              <a:t>sebebiyle</a:t>
            </a:r>
            <a:r>
              <a:rPr lang="en-US" dirty="0"/>
              <a:t> </a:t>
            </a:r>
            <a:r>
              <a:rPr lang="en-US" dirty="0" err="1"/>
              <a:t>zarara</a:t>
            </a:r>
            <a:r>
              <a:rPr lang="en-US" dirty="0"/>
              <a:t> </a:t>
            </a:r>
            <a:r>
              <a:rPr lang="en-US" dirty="0" err="1"/>
              <a:t>uğraması</a:t>
            </a:r>
            <a:r>
              <a:rPr lang="en-US" dirty="0"/>
              <a:t> </a:t>
            </a:r>
            <a:r>
              <a:rPr lang="en-US" dirty="0" err="1"/>
              <a:t>hâlinde</a:t>
            </a:r>
            <a:r>
              <a:rPr lang="en-US" dirty="0"/>
              <a:t> </a:t>
            </a:r>
            <a:r>
              <a:rPr lang="en-US" dirty="0" err="1"/>
              <a:t>zararın</a:t>
            </a:r>
            <a:r>
              <a:rPr lang="en-US" dirty="0"/>
              <a:t> </a:t>
            </a:r>
            <a:r>
              <a:rPr lang="en-US" dirty="0" err="1"/>
              <a:t>giderilmesini</a:t>
            </a:r>
            <a:r>
              <a:rPr lang="en-US" dirty="0"/>
              <a:t> </a:t>
            </a:r>
            <a:r>
              <a:rPr lang="en-US" dirty="0" err="1"/>
              <a:t>talep</a:t>
            </a:r>
            <a:r>
              <a:rPr lang="en-US" dirty="0"/>
              <a:t> </a:t>
            </a:r>
            <a:r>
              <a:rPr lang="en-US" dirty="0" err="1"/>
              <a:t>etme</a:t>
            </a:r>
            <a:r>
              <a:rPr lang="en-US" dirty="0"/>
              <a:t>, </a:t>
            </a:r>
            <a:r>
              <a:rPr lang="en-US" dirty="0" err="1"/>
              <a:t>haklarına</a:t>
            </a:r>
            <a:r>
              <a:rPr lang="en-US" dirty="0"/>
              <a:t> </a:t>
            </a:r>
            <a:r>
              <a:rPr lang="en-US" dirty="0" err="1"/>
              <a:t>sahiptir</a:t>
            </a: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KVKK </a:t>
            </a:r>
            <a:r>
              <a:rPr lang="en-US" dirty="0" err="1"/>
              <a:t>Madde</a:t>
            </a:r>
            <a:r>
              <a:rPr lang="en-US" dirty="0"/>
              <a:t> 11 : </a:t>
            </a:r>
            <a:r>
              <a:rPr lang="en-US" dirty="0" err="1"/>
              <a:t>İlgili</a:t>
            </a:r>
            <a:r>
              <a:rPr lang="en-US" dirty="0"/>
              <a:t> </a:t>
            </a:r>
            <a:r>
              <a:rPr lang="en-US" dirty="0" err="1"/>
              <a:t>kişinin</a:t>
            </a:r>
            <a:r>
              <a:rPr lang="en-US" dirty="0"/>
              <a:t> </a:t>
            </a:r>
            <a:r>
              <a:rPr lang="en-US" dirty="0" err="1"/>
              <a:t>hakları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828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5358" y="1051193"/>
            <a:ext cx="8853286" cy="3224416"/>
          </a:xfrm>
        </p:spPr>
        <p:txBody>
          <a:bodyPr/>
          <a:lstStyle/>
          <a:p>
            <a:r>
              <a:rPr lang="en-US" dirty="0"/>
              <a:t>(1)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sorumlusu</a:t>
            </a:r>
            <a:r>
              <a:rPr lang="en-US" dirty="0"/>
              <a:t>; a)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verilerin</a:t>
            </a:r>
            <a:r>
              <a:rPr lang="en-US" dirty="0"/>
              <a:t> </a:t>
            </a:r>
            <a:r>
              <a:rPr lang="en-US" b="1" dirty="0" err="1"/>
              <a:t>hukuka</a:t>
            </a:r>
            <a:r>
              <a:rPr lang="en-US" b="1" dirty="0"/>
              <a:t> </a:t>
            </a:r>
            <a:r>
              <a:rPr lang="en-US" b="1" dirty="0" err="1"/>
              <a:t>aykırı</a:t>
            </a:r>
            <a:r>
              <a:rPr lang="en-US" b="1" dirty="0"/>
              <a:t> </a:t>
            </a:r>
            <a:r>
              <a:rPr lang="en-US" b="1" dirty="0" err="1"/>
              <a:t>olarak</a:t>
            </a:r>
            <a:r>
              <a:rPr lang="en-US" b="1" dirty="0"/>
              <a:t> </a:t>
            </a:r>
            <a:r>
              <a:rPr lang="en-US" b="1" dirty="0" err="1"/>
              <a:t>işlenmesini</a:t>
            </a:r>
            <a:r>
              <a:rPr lang="en-US" b="1" dirty="0"/>
              <a:t> </a:t>
            </a:r>
            <a:r>
              <a:rPr lang="en-US" b="1" dirty="0" err="1"/>
              <a:t>önlemek</a:t>
            </a:r>
            <a:r>
              <a:rPr lang="en-US" dirty="0"/>
              <a:t>, b)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verilere</a:t>
            </a:r>
            <a:r>
              <a:rPr lang="en-US" dirty="0"/>
              <a:t> </a:t>
            </a:r>
            <a:r>
              <a:rPr lang="en-US" dirty="0" err="1"/>
              <a:t>hukuka</a:t>
            </a:r>
            <a:r>
              <a:rPr lang="en-US" dirty="0"/>
              <a:t> </a:t>
            </a:r>
            <a:r>
              <a:rPr lang="en-US" dirty="0" err="1"/>
              <a:t>aykırı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erişilmesini</a:t>
            </a:r>
            <a:r>
              <a:rPr lang="en-US" dirty="0"/>
              <a:t> </a:t>
            </a:r>
            <a:r>
              <a:rPr lang="en-US" dirty="0" err="1"/>
              <a:t>önlemek</a:t>
            </a:r>
            <a:r>
              <a:rPr lang="en-US" dirty="0"/>
              <a:t>, c)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verilerin</a:t>
            </a:r>
            <a:r>
              <a:rPr lang="en-US" dirty="0"/>
              <a:t> </a:t>
            </a:r>
            <a:r>
              <a:rPr lang="en-US" dirty="0" err="1"/>
              <a:t>muhafazasını</a:t>
            </a:r>
            <a:r>
              <a:rPr lang="en-US" dirty="0"/>
              <a:t> </a:t>
            </a:r>
            <a:r>
              <a:rPr lang="en-US" dirty="0" err="1"/>
              <a:t>sağlamak</a:t>
            </a:r>
            <a:r>
              <a:rPr lang="en-US" dirty="0"/>
              <a:t>, </a:t>
            </a:r>
            <a:r>
              <a:rPr lang="en-US" dirty="0" err="1"/>
              <a:t>amacıyla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düzeyini</a:t>
            </a:r>
            <a:r>
              <a:rPr lang="en-US" dirty="0"/>
              <a:t> </a:t>
            </a:r>
            <a:r>
              <a:rPr lang="en-US" dirty="0" err="1"/>
              <a:t>temin</a:t>
            </a:r>
            <a:r>
              <a:rPr lang="en-US" dirty="0"/>
              <a:t> </a:t>
            </a:r>
            <a:r>
              <a:rPr lang="en-US" dirty="0" err="1"/>
              <a:t>etmeye</a:t>
            </a:r>
            <a:r>
              <a:rPr lang="en-US" dirty="0"/>
              <a:t> </a:t>
            </a:r>
            <a:r>
              <a:rPr lang="en-US" dirty="0" err="1"/>
              <a:t>yönelik</a:t>
            </a:r>
            <a:r>
              <a:rPr lang="en-US" dirty="0"/>
              <a:t> </a:t>
            </a:r>
            <a:r>
              <a:rPr lang="en-US" dirty="0" err="1"/>
              <a:t>gerekli</a:t>
            </a:r>
            <a:r>
              <a:rPr lang="en-US" dirty="0"/>
              <a:t> her </a:t>
            </a:r>
            <a:r>
              <a:rPr lang="en-US" dirty="0" err="1"/>
              <a:t>türlü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ve </a:t>
            </a:r>
            <a:r>
              <a:rPr lang="en-US" dirty="0" err="1"/>
              <a:t>idari</a:t>
            </a:r>
            <a:r>
              <a:rPr lang="en-US" dirty="0"/>
              <a:t> </a:t>
            </a:r>
            <a:r>
              <a:rPr lang="en-US" dirty="0" err="1"/>
              <a:t>tedbirleri</a:t>
            </a:r>
            <a:r>
              <a:rPr lang="en-US" dirty="0"/>
              <a:t> </a:t>
            </a:r>
            <a:r>
              <a:rPr lang="en-US" dirty="0" err="1"/>
              <a:t>almak</a:t>
            </a:r>
            <a:r>
              <a:rPr lang="en-US" dirty="0"/>
              <a:t> </a:t>
            </a:r>
            <a:r>
              <a:rPr lang="en-US" dirty="0" err="1"/>
              <a:t>zorundadır</a:t>
            </a:r>
            <a:r>
              <a:rPr lang="en-US" dirty="0"/>
              <a:t>. (2)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sorumlusu</a:t>
            </a:r>
            <a:r>
              <a:rPr lang="en-US" dirty="0"/>
              <a:t>,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verilerin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adına</a:t>
            </a:r>
            <a:r>
              <a:rPr lang="en-US" dirty="0"/>
              <a:t> </a:t>
            </a:r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tüzel</a:t>
            </a:r>
            <a:r>
              <a:rPr lang="en-US" dirty="0"/>
              <a:t> </a:t>
            </a:r>
            <a:r>
              <a:rPr lang="en-US" dirty="0" err="1"/>
              <a:t>kişi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işlenmesi</a:t>
            </a:r>
            <a:r>
              <a:rPr lang="en-US" dirty="0"/>
              <a:t> </a:t>
            </a:r>
            <a:r>
              <a:rPr lang="en-US" dirty="0" err="1"/>
              <a:t>hâlinde</a:t>
            </a:r>
            <a:r>
              <a:rPr lang="en-US" dirty="0"/>
              <a:t>, </a:t>
            </a:r>
            <a:r>
              <a:rPr lang="en-US" dirty="0" err="1"/>
              <a:t>birinci</a:t>
            </a:r>
            <a:r>
              <a:rPr lang="en-US" dirty="0"/>
              <a:t> </a:t>
            </a:r>
            <a:r>
              <a:rPr lang="en-US" dirty="0" err="1"/>
              <a:t>fıkrada</a:t>
            </a:r>
            <a:r>
              <a:rPr lang="en-US" dirty="0"/>
              <a:t> </a:t>
            </a:r>
            <a:r>
              <a:rPr lang="en-US" dirty="0" err="1"/>
              <a:t>belirtilen</a:t>
            </a:r>
            <a:r>
              <a:rPr lang="en-US" dirty="0"/>
              <a:t> </a:t>
            </a:r>
            <a:r>
              <a:rPr lang="en-US" dirty="0" err="1"/>
              <a:t>tedbirlerin</a:t>
            </a:r>
            <a:r>
              <a:rPr lang="en-US" dirty="0"/>
              <a:t> </a:t>
            </a:r>
            <a:r>
              <a:rPr lang="en-US" dirty="0" err="1"/>
              <a:t>alınması</a:t>
            </a:r>
            <a:r>
              <a:rPr lang="en-US" dirty="0"/>
              <a:t> </a:t>
            </a:r>
            <a:r>
              <a:rPr lang="en-US" dirty="0" err="1"/>
              <a:t>hususunda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kişilerle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 </a:t>
            </a:r>
            <a:r>
              <a:rPr lang="en-US" dirty="0" err="1"/>
              <a:t>müştereken</a:t>
            </a:r>
            <a:r>
              <a:rPr lang="en-US" dirty="0"/>
              <a:t> </a:t>
            </a:r>
            <a:r>
              <a:rPr lang="en-US" dirty="0" err="1"/>
              <a:t>sorumludur</a:t>
            </a:r>
            <a:r>
              <a:rPr lang="en-US" dirty="0"/>
              <a:t>. (3)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sorumlusu</a:t>
            </a:r>
            <a:r>
              <a:rPr lang="en-US" dirty="0"/>
              <a:t>,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kurum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kuruluşunda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Kanun</a:t>
            </a:r>
            <a:r>
              <a:rPr lang="en-US" dirty="0"/>
              <a:t> </a:t>
            </a:r>
            <a:r>
              <a:rPr lang="en-US" dirty="0" err="1"/>
              <a:t>hükümlerinin</a:t>
            </a:r>
            <a:r>
              <a:rPr lang="en-US" dirty="0"/>
              <a:t> </a:t>
            </a:r>
            <a:r>
              <a:rPr lang="en-US" dirty="0" err="1"/>
              <a:t>uygulanmasını</a:t>
            </a:r>
            <a:r>
              <a:rPr lang="en-US" dirty="0"/>
              <a:t> </a:t>
            </a:r>
            <a:r>
              <a:rPr lang="en-US" dirty="0" err="1"/>
              <a:t>sağlamak</a:t>
            </a:r>
            <a:r>
              <a:rPr lang="en-US" dirty="0"/>
              <a:t> </a:t>
            </a:r>
            <a:r>
              <a:rPr lang="en-US" dirty="0" err="1"/>
              <a:t>amacıyla</a:t>
            </a:r>
            <a:r>
              <a:rPr lang="en-US" dirty="0"/>
              <a:t> </a:t>
            </a:r>
            <a:r>
              <a:rPr lang="en-US" dirty="0" err="1"/>
              <a:t>gerekli</a:t>
            </a:r>
            <a:r>
              <a:rPr lang="en-US" dirty="0"/>
              <a:t> </a:t>
            </a:r>
            <a:r>
              <a:rPr lang="en-US" dirty="0" err="1"/>
              <a:t>denetimleri</a:t>
            </a:r>
            <a:r>
              <a:rPr lang="en-US" dirty="0"/>
              <a:t> </a:t>
            </a:r>
            <a:r>
              <a:rPr lang="en-US" dirty="0" err="1"/>
              <a:t>yapmak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yaptırmak</a:t>
            </a:r>
            <a:r>
              <a:rPr lang="en-US" dirty="0"/>
              <a:t> </a:t>
            </a:r>
            <a:r>
              <a:rPr lang="en-US" dirty="0" err="1"/>
              <a:t>zorundadır</a:t>
            </a:r>
            <a:r>
              <a:rPr lang="en-US" dirty="0"/>
              <a:t>. (4)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sorumluları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işleyen</a:t>
            </a:r>
            <a:r>
              <a:rPr lang="en-US" dirty="0"/>
              <a:t> </a:t>
            </a:r>
            <a:r>
              <a:rPr lang="en-US" dirty="0" err="1"/>
              <a:t>kişiler</a:t>
            </a:r>
            <a:r>
              <a:rPr lang="en-US" dirty="0"/>
              <a:t>, </a:t>
            </a:r>
            <a:r>
              <a:rPr lang="en-US" dirty="0" err="1"/>
              <a:t>öğrendikleri</a:t>
            </a:r>
            <a:r>
              <a:rPr lang="en-US" dirty="0"/>
              <a:t>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verileri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Kanun </a:t>
            </a:r>
            <a:r>
              <a:rPr lang="en-US" dirty="0" err="1"/>
              <a:t>hükümlerine</a:t>
            </a:r>
            <a:r>
              <a:rPr lang="en-US" dirty="0"/>
              <a:t> </a:t>
            </a:r>
            <a:r>
              <a:rPr lang="en-US" dirty="0" err="1"/>
              <a:t>aykırı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başkasına</a:t>
            </a:r>
            <a:r>
              <a:rPr lang="en-US" dirty="0"/>
              <a:t> </a:t>
            </a:r>
            <a:r>
              <a:rPr lang="en-US" dirty="0" err="1"/>
              <a:t>açıklayamaz</a:t>
            </a:r>
            <a:r>
              <a:rPr lang="en-US" dirty="0"/>
              <a:t> ve </a:t>
            </a:r>
            <a:r>
              <a:rPr lang="en-US" dirty="0" err="1"/>
              <a:t>işleme</a:t>
            </a:r>
            <a:r>
              <a:rPr lang="en-US" dirty="0"/>
              <a:t> </a:t>
            </a:r>
            <a:r>
              <a:rPr lang="en-US" dirty="0" err="1"/>
              <a:t>amacı</a:t>
            </a:r>
            <a:r>
              <a:rPr lang="en-US" dirty="0"/>
              <a:t> </a:t>
            </a:r>
            <a:r>
              <a:rPr lang="en-US" dirty="0" err="1"/>
              <a:t>dışında</a:t>
            </a:r>
            <a:r>
              <a:rPr lang="en-US" dirty="0"/>
              <a:t> </a:t>
            </a:r>
            <a:r>
              <a:rPr lang="en-US" dirty="0" err="1"/>
              <a:t>kullanamazlar</a:t>
            </a:r>
            <a:r>
              <a:rPr lang="en-US" dirty="0"/>
              <a:t>. Bu </a:t>
            </a:r>
            <a:r>
              <a:rPr lang="en-US" dirty="0" err="1"/>
              <a:t>yükümlülük</a:t>
            </a:r>
            <a:r>
              <a:rPr lang="en-US" dirty="0"/>
              <a:t> </a:t>
            </a:r>
            <a:r>
              <a:rPr lang="en-US" dirty="0" err="1"/>
              <a:t>görevden</a:t>
            </a:r>
            <a:r>
              <a:rPr lang="en-US" dirty="0"/>
              <a:t> </a:t>
            </a:r>
            <a:r>
              <a:rPr lang="en-US" dirty="0" err="1"/>
              <a:t>ayrılmalarından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da </a:t>
            </a:r>
            <a:r>
              <a:rPr lang="en-US" dirty="0" err="1"/>
              <a:t>devam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. (5) </a:t>
            </a:r>
            <a:r>
              <a:rPr lang="en-US" dirty="0" err="1"/>
              <a:t>İşlenen</a:t>
            </a:r>
            <a:r>
              <a:rPr lang="en-US" dirty="0"/>
              <a:t>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verilerin</a:t>
            </a:r>
            <a:r>
              <a:rPr lang="en-US" dirty="0"/>
              <a:t> </a:t>
            </a:r>
            <a:r>
              <a:rPr lang="en-US" dirty="0" err="1"/>
              <a:t>kanuni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</a:t>
            </a:r>
            <a:r>
              <a:rPr lang="en-US" dirty="0" err="1"/>
              <a:t>yollarla</a:t>
            </a:r>
            <a:r>
              <a:rPr lang="en-US" dirty="0"/>
              <a:t> </a:t>
            </a:r>
            <a:r>
              <a:rPr lang="en-US" dirty="0" err="1"/>
              <a:t>başkaları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edilmesi</a:t>
            </a:r>
            <a:r>
              <a:rPr lang="en-US" dirty="0"/>
              <a:t> </a:t>
            </a:r>
            <a:r>
              <a:rPr lang="en-US" dirty="0" err="1"/>
              <a:t>hâlinde</a:t>
            </a:r>
            <a:r>
              <a:rPr lang="en-US" dirty="0"/>
              <a:t>,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sorumlusu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durumu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kısa</a:t>
            </a:r>
            <a:r>
              <a:rPr lang="en-US" dirty="0"/>
              <a:t> </a:t>
            </a:r>
            <a:r>
              <a:rPr lang="en-US" dirty="0" err="1"/>
              <a:t>sürede</a:t>
            </a:r>
            <a:r>
              <a:rPr lang="en-US" dirty="0"/>
              <a:t> </a:t>
            </a:r>
            <a:r>
              <a:rPr lang="en-US" dirty="0" err="1"/>
              <a:t>ilgilisine</a:t>
            </a:r>
            <a:r>
              <a:rPr lang="en-US" dirty="0"/>
              <a:t> ve </a:t>
            </a:r>
            <a:r>
              <a:rPr lang="en-US" dirty="0" err="1"/>
              <a:t>Kurula</a:t>
            </a:r>
            <a:r>
              <a:rPr lang="en-US" dirty="0"/>
              <a:t> </a:t>
            </a:r>
            <a:r>
              <a:rPr lang="en-US" dirty="0" err="1"/>
              <a:t>bildirir</a:t>
            </a:r>
            <a:r>
              <a:rPr lang="en-US" dirty="0"/>
              <a:t>. </a:t>
            </a:r>
            <a:r>
              <a:rPr lang="en-US" dirty="0" err="1"/>
              <a:t>Kurul</a:t>
            </a:r>
            <a:r>
              <a:rPr lang="en-US" dirty="0"/>
              <a:t>, </a:t>
            </a:r>
            <a:r>
              <a:rPr lang="en-US" dirty="0" err="1"/>
              <a:t>gerekmesi</a:t>
            </a:r>
            <a:r>
              <a:rPr lang="en-US" dirty="0"/>
              <a:t> </a:t>
            </a:r>
            <a:r>
              <a:rPr lang="en-US" dirty="0" err="1"/>
              <a:t>hâlinde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durumu</a:t>
            </a:r>
            <a:r>
              <a:rPr lang="en-US" dirty="0"/>
              <a:t>, </a:t>
            </a:r>
            <a:r>
              <a:rPr lang="en-US" dirty="0" err="1"/>
              <a:t>kendi</a:t>
            </a:r>
            <a:r>
              <a:rPr lang="en-US" dirty="0"/>
              <a:t> internet </a:t>
            </a:r>
            <a:r>
              <a:rPr lang="en-US" dirty="0" err="1"/>
              <a:t>sitesinde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göreceği</a:t>
            </a:r>
            <a:r>
              <a:rPr lang="en-US" dirty="0"/>
              <a:t> </a:t>
            </a:r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yöntemle</a:t>
            </a:r>
            <a:r>
              <a:rPr lang="en-US" dirty="0"/>
              <a:t> </a:t>
            </a:r>
            <a:r>
              <a:rPr lang="en-US" dirty="0" err="1"/>
              <a:t>ilan</a:t>
            </a:r>
            <a:r>
              <a:rPr lang="en-US" dirty="0"/>
              <a:t> </a:t>
            </a:r>
            <a:r>
              <a:rPr lang="en-US" dirty="0" err="1"/>
              <a:t>edebilir</a:t>
            </a: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KVKK </a:t>
            </a:r>
            <a:r>
              <a:rPr lang="en-US" dirty="0" err="1"/>
              <a:t>Madde</a:t>
            </a:r>
            <a:r>
              <a:rPr lang="en-US" dirty="0"/>
              <a:t> 12: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güvenliğine</a:t>
            </a:r>
            <a:r>
              <a:rPr lang="en-US" dirty="0"/>
              <a:t> </a:t>
            </a:r>
            <a:r>
              <a:rPr lang="en-US" dirty="0" err="1"/>
              <a:t>ilişkin</a:t>
            </a:r>
            <a:r>
              <a:rPr lang="en-US" dirty="0"/>
              <a:t> </a:t>
            </a:r>
            <a:r>
              <a:rPr lang="en-US" dirty="0" err="1"/>
              <a:t>yükümlülükler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94715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Suçlar</a:t>
            </a:r>
            <a:r>
              <a:rPr lang="en-US" dirty="0"/>
              <a:t> MADDE 17- (1)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verilere</a:t>
            </a:r>
            <a:r>
              <a:rPr lang="en-US" dirty="0"/>
              <a:t> </a:t>
            </a:r>
            <a:r>
              <a:rPr lang="en-US" dirty="0" err="1"/>
              <a:t>ilişkin</a:t>
            </a:r>
            <a:r>
              <a:rPr lang="en-US" dirty="0"/>
              <a:t> </a:t>
            </a:r>
            <a:r>
              <a:rPr lang="en-US" dirty="0" err="1"/>
              <a:t>suçlar</a:t>
            </a:r>
            <a:r>
              <a:rPr lang="en-US" dirty="0"/>
              <a:t> </a:t>
            </a:r>
            <a:r>
              <a:rPr lang="en-US" dirty="0" err="1"/>
              <a:t>bakımından</a:t>
            </a:r>
            <a:r>
              <a:rPr lang="en-US" dirty="0"/>
              <a:t> 26/9/2004 </a:t>
            </a:r>
            <a:r>
              <a:rPr lang="en-US" dirty="0" err="1"/>
              <a:t>tarihli</a:t>
            </a:r>
            <a:r>
              <a:rPr lang="en-US" dirty="0"/>
              <a:t> ve 5237 </a:t>
            </a:r>
            <a:r>
              <a:rPr lang="en-US" dirty="0" err="1"/>
              <a:t>sayılı</a:t>
            </a:r>
            <a:r>
              <a:rPr lang="en-US" dirty="0"/>
              <a:t> </a:t>
            </a:r>
            <a:r>
              <a:rPr lang="en-US" dirty="0" err="1"/>
              <a:t>Türk</a:t>
            </a:r>
            <a:r>
              <a:rPr lang="en-US" dirty="0"/>
              <a:t> </a:t>
            </a:r>
            <a:r>
              <a:rPr lang="en-US" b="1" dirty="0" err="1"/>
              <a:t>Ceza</a:t>
            </a:r>
            <a:r>
              <a:rPr lang="en-US" b="1" dirty="0"/>
              <a:t> </a:t>
            </a:r>
            <a:r>
              <a:rPr lang="en-US" b="1" dirty="0" err="1"/>
              <a:t>Kanununun</a:t>
            </a:r>
            <a:r>
              <a:rPr lang="en-US" b="1" dirty="0"/>
              <a:t> 135 </a:t>
            </a:r>
            <a:r>
              <a:rPr lang="en-US" b="1" dirty="0" err="1"/>
              <a:t>ila</a:t>
            </a:r>
            <a:r>
              <a:rPr lang="en-US" b="1" dirty="0"/>
              <a:t> 140 </a:t>
            </a:r>
            <a:r>
              <a:rPr lang="en-US" b="1" dirty="0" err="1"/>
              <a:t>ıncı</a:t>
            </a:r>
            <a:r>
              <a:rPr lang="en-US" b="1" dirty="0"/>
              <a:t> </a:t>
            </a:r>
            <a:r>
              <a:rPr lang="en-US" b="1" dirty="0" err="1"/>
              <a:t>madde</a:t>
            </a:r>
            <a:r>
              <a:rPr lang="en-US" b="1" dirty="0"/>
              <a:t> </a:t>
            </a:r>
            <a:r>
              <a:rPr lang="en-US" b="1" dirty="0" err="1"/>
              <a:t>hükümleri</a:t>
            </a:r>
            <a:r>
              <a:rPr lang="en-US" b="1" dirty="0"/>
              <a:t> </a:t>
            </a:r>
            <a:r>
              <a:rPr lang="en-US" b="1" dirty="0" err="1"/>
              <a:t>uygulanır</a:t>
            </a:r>
            <a:r>
              <a:rPr lang="en-US" b="1" dirty="0"/>
              <a:t>. </a:t>
            </a:r>
            <a:r>
              <a:rPr lang="en-US" dirty="0"/>
              <a:t>(2) Bu </a:t>
            </a:r>
            <a:r>
              <a:rPr lang="en-US" dirty="0" err="1"/>
              <a:t>Kanunun</a:t>
            </a:r>
            <a:r>
              <a:rPr lang="en-US" dirty="0"/>
              <a:t> 7 </a:t>
            </a:r>
            <a:r>
              <a:rPr lang="en-US" dirty="0" err="1"/>
              <a:t>nci</a:t>
            </a:r>
            <a:r>
              <a:rPr lang="en-US" dirty="0"/>
              <a:t> </a:t>
            </a:r>
            <a:r>
              <a:rPr lang="en-US" dirty="0" err="1"/>
              <a:t>maddesi</a:t>
            </a:r>
            <a:r>
              <a:rPr lang="en-US" dirty="0"/>
              <a:t> </a:t>
            </a:r>
            <a:r>
              <a:rPr lang="en-US" dirty="0" err="1"/>
              <a:t>hükmüne</a:t>
            </a:r>
            <a:r>
              <a:rPr lang="en-US" dirty="0"/>
              <a:t> </a:t>
            </a:r>
            <a:r>
              <a:rPr lang="en-US" dirty="0" err="1"/>
              <a:t>aykırı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; </a:t>
            </a:r>
            <a:r>
              <a:rPr lang="en-US" b="1" dirty="0" err="1"/>
              <a:t>kişisel</a:t>
            </a:r>
            <a:r>
              <a:rPr lang="en-US" b="1" dirty="0"/>
              <a:t> </a:t>
            </a:r>
            <a:r>
              <a:rPr lang="en-US" b="1" dirty="0" err="1"/>
              <a:t>verileri</a:t>
            </a:r>
            <a:r>
              <a:rPr lang="en-US" b="1" dirty="0"/>
              <a:t> </a:t>
            </a:r>
            <a:r>
              <a:rPr lang="en-US" b="1" dirty="0" err="1"/>
              <a:t>silmeyen</a:t>
            </a:r>
            <a:r>
              <a:rPr lang="en-US" b="1" dirty="0"/>
              <a:t> </a:t>
            </a:r>
            <a:r>
              <a:rPr lang="en-US" b="1" dirty="0" err="1"/>
              <a:t>veya</a:t>
            </a:r>
            <a:r>
              <a:rPr lang="en-US" b="1" dirty="0"/>
              <a:t> </a:t>
            </a:r>
            <a:r>
              <a:rPr lang="en-US" b="1" dirty="0" err="1"/>
              <a:t>anonim</a:t>
            </a:r>
            <a:r>
              <a:rPr lang="en-US" b="1" dirty="0"/>
              <a:t> </a:t>
            </a:r>
            <a:r>
              <a:rPr lang="en-US" b="1" dirty="0" err="1"/>
              <a:t>hâle</a:t>
            </a:r>
            <a:r>
              <a:rPr lang="en-US" b="1" dirty="0"/>
              <a:t> </a:t>
            </a:r>
            <a:r>
              <a:rPr lang="en-US" b="1" dirty="0" err="1"/>
              <a:t>getirmeyenler</a:t>
            </a:r>
            <a:r>
              <a:rPr lang="en-US" b="1" dirty="0"/>
              <a:t> </a:t>
            </a:r>
            <a:r>
              <a:rPr lang="en-US" dirty="0"/>
              <a:t>5237 </a:t>
            </a:r>
            <a:r>
              <a:rPr lang="en-US" dirty="0" err="1"/>
              <a:t>sayılı</a:t>
            </a:r>
            <a:r>
              <a:rPr lang="en-US" dirty="0"/>
              <a:t> </a:t>
            </a:r>
            <a:r>
              <a:rPr lang="en-US" dirty="0" err="1"/>
              <a:t>Kanunun</a:t>
            </a:r>
            <a:r>
              <a:rPr lang="en-US" dirty="0"/>
              <a:t> 138 </a:t>
            </a:r>
            <a:r>
              <a:rPr lang="en-US" dirty="0" err="1"/>
              <a:t>inci</a:t>
            </a:r>
            <a:r>
              <a:rPr lang="en-US" dirty="0"/>
              <a:t> </a:t>
            </a:r>
            <a:r>
              <a:rPr lang="en-US" dirty="0" err="1"/>
              <a:t>maddesine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cezalandırılır</a:t>
            </a:r>
            <a:r>
              <a:rPr lang="en-US" dirty="0"/>
              <a:t>.  (</a:t>
            </a:r>
            <a:r>
              <a:rPr lang="en-US" dirty="0" err="1"/>
              <a:t>Yetkisiz</a:t>
            </a:r>
            <a:r>
              <a:rPr lang="en-US" dirty="0"/>
              <a:t> </a:t>
            </a:r>
            <a:r>
              <a:rPr lang="en-US" dirty="0" err="1"/>
              <a:t>başkasına</a:t>
            </a:r>
            <a:r>
              <a:rPr lang="en-US" dirty="0"/>
              <a:t> </a:t>
            </a:r>
            <a:r>
              <a:rPr lang="en-US" dirty="0" err="1"/>
              <a:t>verilmesi</a:t>
            </a:r>
            <a:r>
              <a:rPr lang="en-US" dirty="0"/>
              <a:t> :2-4 </a:t>
            </a:r>
            <a:r>
              <a:rPr lang="en-US" dirty="0" err="1"/>
              <a:t>Yıl</a:t>
            </a:r>
            <a:r>
              <a:rPr lang="en-US" dirty="0"/>
              <a:t>)</a:t>
            </a:r>
          </a:p>
          <a:p>
            <a:r>
              <a:rPr lang="en-US" dirty="0" err="1"/>
              <a:t>Kabahatler</a:t>
            </a:r>
            <a:r>
              <a:rPr lang="en-US" dirty="0"/>
              <a:t> MADDE 18- (1) Bu </a:t>
            </a:r>
            <a:r>
              <a:rPr lang="en-US" dirty="0" err="1"/>
              <a:t>Kanunun</a:t>
            </a:r>
            <a:r>
              <a:rPr lang="en-US" dirty="0"/>
              <a:t>; a) </a:t>
            </a:r>
            <a:r>
              <a:rPr lang="en-US" b="1" dirty="0"/>
              <a:t>10 </a:t>
            </a:r>
            <a:r>
              <a:rPr lang="en-US" b="1" dirty="0" err="1"/>
              <a:t>uncu</a:t>
            </a:r>
            <a:r>
              <a:rPr lang="en-US" b="1" dirty="0"/>
              <a:t> </a:t>
            </a:r>
            <a:r>
              <a:rPr lang="en-US" b="1" dirty="0" err="1"/>
              <a:t>maddesinde</a:t>
            </a:r>
            <a:r>
              <a:rPr lang="en-US" b="1" dirty="0"/>
              <a:t> </a:t>
            </a:r>
            <a:r>
              <a:rPr lang="en-US" b="1" dirty="0" err="1"/>
              <a:t>öngörülen</a:t>
            </a:r>
            <a:r>
              <a:rPr lang="en-US" b="1" dirty="0"/>
              <a:t> </a:t>
            </a:r>
            <a:r>
              <a:rPr lang="en-US" b="1" dirty="0" err="1"/>
              <a:t>aydınlatma</a:t>
            </a:r>
            <a:r>
              <a:rPr lang="en-US" b="1" dirty="0"/>
              <a:t> </a:t>
            </a:r>
            <a:r>
              <a:rPr lang="en-US" b="1" dirty="0" err="1"/>
              <a:t>yükümlülüğünü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dirty="0" err="1"/>
              <a:t>getirmeyenler</a:t>
            </a:r>
            <a:r>
              <a:rPr lang="en-US" dirty="0"/>
              <a:t> </a:t>
            </a:r>
            <a:r>
              <a:rPr lang="en-US" dirty="0" err="1"/>
              <a:t>hakkında</a:t>
            </a:r>
            <a:r>
              <a:rPr lang="en-US" dirty="0"/>
              <a:t> 5.000 </a:t>
            </a:r>
            <a:r>
              <a:rPr lang="en-US" dirty="0" err="1"/>
              <a:t>Türk</a:t>
            </a:r>
            <a:r>
              <a:rPr lang="en-US" dirty="0"/>
              <a:t> </a:t>
            </a:r>
            <a:r>
              <a:rPr lang="en-US" dirty="0" err="1"/>
              <a:t>lirasından</a:t>
            </a:r>
            <a:r>
              <a:rPr lang="en-US" dirty="0"/>
              <a:t> 100.000 </a:t>
            </a:r>
            <a:r>
              <a:rPr lang="en-US" dirty="0" err="1"/>
              <a:t>Türk</a:t>
            </a:r>
            <a:r>
              <a:rPr lang="en-US" dirty="0"/>
              <a:t> </a:t>
            </a:r>
            <a:r>
              <a:rPr lang="en-US" dirty="0" err="1"/>
              <a:t>lirasına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, b) </a:t>
            </a:r>
            <a:r>
              <a:rPr lang="en-US" b="1" dirty="0"/>
              <a:t>12 </a:t>
            </a:r>
            <a:r>
              <a:rPr lang="en-US" b="1" dirty="0" err="1"/>
              <a:t>nci</a:t>
            </a:r>
            <a:r>
              <a:rPr lang="en-US" b="1" dirty="0"/>
              <a:t> </a:t>
            </a:r>
            <a:r>
              <a:rPr lang="en-US" b="1" dirty="0" err="1"/>
              <a:t>maddesinde</a:t>
            </a:r>
            <a:r>
              <a:rPr lang="en-US" b="1" dirty="0"/>
              <a:t> </a:t>
            </a:r>
            <a:r>
              <a:rPr lang="en-US" b="1" dirty="0" err="1"/>
              <a:t>öngörülen</a:t>
            </a:r>
            <a:r>
              <a:rPr lang="en-US" b="1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güvenliğine</a:t>
            </a:r>
            <a:r>
              <a:rPr lang="en-US" b="1" dirty="0"/>
              <a:t> </a:t>
            </a:r>
            <a:r>
              <a:rPr lang="en-US" b="1" dirty="0" err="1"/>
              <a:t>ilişkin</a:t>
            </a:r>
            <a:r>
              <a:rPr lang="en-US" b="1" dirty="0"/>
              <a:t> </a:t>
            </a:r>
            <a:r>
              <a:rPr lang="en-US" b="1" dirty="0" err="1"/>
              <a:t>yükümlülükleri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dirty="0" err="1"/>
              <a:t>getirmeyenler</a:t>
            </a:r>
            <a:r>
              <a:rPr lang="en-US" dirty="0"/>
              <a:t> </a:t>
            </a:r>
            <a:r>
              <a:rPr lang="en-US" dirty="0" err="1"/>
              <a:t>hakkında</a:t>
            </a:r>
            <a:r>
              <a:rPr lang="en-US" dirty="0"/>
              <a:t> 15.000 </a:t>
            </a:r>
            <a:r>
              <a:rPr lang="en-US" dirty="0" err="1"/>
              <a:t>Türk</a:t>
            </a:r>
            <a:r>
              <a:rPr lang="en-US" dirty="0"/>
              <a:t> </a:t>
            </a:r>
            <a:r>
              <a:rPr lang="en-US" dirty="0" err="1"/>
              <a:t>lirasından</a:t>
            </a:r>
            <a:r>
              <a:rPr lang="en-US" dirty="0"/>
              <a:t> 1.000.000 </a:t>
            </a:r>
            <a:r>
              <a:rPr lang="en-US" dirty="0" err="1"/>
              <a:t>Türk</a:t>
            </a:r>
            <a:r>
              <a:rPr lang="en-US" dirty="0"/>
              <a:t> </a:t>
            </a:r>
            <a:r>
              <a:rPr lang="en-US" dirty="0" err="1"/>
              <a:t>lirasına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, c) 15 </a:t>
            </a:r>
            <a:r>
              <a:rPr lang="en-US" dirty="0" err="1"/>
              <a:t>inci</a:t>
            </a:r>
            <a:r>
              <a:rPr lang="en-US" dirty="0"/>
              <a:t> </a:t>
            </a:r>
            <a:r>
              <a:rPr lang="en-US" dirty="0" err="1"/>
              <a:t>maddesi</a:t>
            </a:r>
            <a:r>
              <a:rPr lang="en-US" dirty="0"/>
              <a:t> </a:t>
            </a:r>
            <a:r>
              <a:rPr lang="en-US" dirty="0" err="1"/>
              <a:t>uyarınca</a:t>
            </a:r>
            <a:r>
              <a:rPr lang="en-US" dirty="0"/>
              <a:t> </a:t>
            </a:r>
            <a:r>
              <a:rPr lang="en-US" dirty="0" err="1"/>
              <a:t>Kurul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verilen</a:t>
            </a:r>
            <a:r>
              <a:rPr lang="en-US" dirty="0"/>
              <a:t> </a:t>
            </a:r>
            <a:r>
              <a:rPr lang="en-US" dirty="0" err="1"/>
              <a:t>kararları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dirty="0" err="1"/>
              <a:t>getirmeyenler</a:t>
            </a:r>
            <a:r>
              <a:rPr lang="en-US" dirty="0"/>
              <a:t> </a:t>
            </a:r>
            <a:r>
              <a:rPr lang="en-US" dirty="0" err="1"/>
              <a:t>hakkında</a:t>
            </a:r>
            <a:r>
              <a:rPr lang="en-US" dirty="0"/>
              <a:t> 25.000 </a:t>
            </a:r>
            <a:r>
              <a:rPr lang="en-US" dirty="0" err="1"/>
              <a:t>Türk</a:t>
            </a:r>
            <a:r>
              <a:rPr lang="en-US" dirty="0"/>
              <a:t> </a:t>
            </a:r>
            <a:r>
              <a:rPr lang="en-US" dirty="0" err="1"/>
              <a:t>lirasından</a:t>
            </a:r>
            <a:r>
              <a:rPr lang="en-US" dirty="0"/>
              <a:t> 1.000.000 </a:t>
            </a:r>
            <a:r>
              <a:rPr lang="en-US" dirty="0" err="1"/>
              <a:t>Türk</a:t>
            </a:r>
            <a:r>
              <a:rPr lang="en-US" dirty="0"/>
              <a:t> </a:t>
            </a:r>
            <a:r>
              <a:rPr lang="en-US" dirty="0" err="1"/>
              <a:t>lirasına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, ç) 16 </a:t>
            </a:r>
            <a:r>
              <a:rPr lang="en-US" dirty="0" err="1"/>
              <a:t>ncı</a:t>
            </a:r>
            <a:r>
              <a:rPr lang="en-US" dirty="0"/>
              <a:t> </a:t>
            </a:r>
            <a:r>
              <a:rPr lang="en-US" dirty="0" err="1"/>
              <a:t>maddesinde</a:t>
            </a:r>
            <a:r>
              <a:rPr lang="en-US" dirty="0"/>
              <a:t> </a:t>
            </a:r>
            <a:r>
              <a:rPr lang="en-US" dirty="0" err="1"/>
              <a:t>öngörülen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Sorumluları</a:t>
            </a:r>
            <a:r>
              <a:rPr lang="en-US" dirty="0"/>
              <a:t> </a:t>
            </a:r>
            <a:r>
              <a:rPr lang="en-US" dirty="0" err="1"/>
              <a:t>Siciline</a:t>
            </a:r>
            <a:r>
              <a:rPr lang="en-US" dirty="0"/>
              <a:t> </a:t>
            </a:r>
            <a:r>
              <a:rPr lang="en-US" dirty="0" err="1"/>
              <a:t>kayıt</a:t>
            </a:r>
            <a:r>
              <a:rPr lang="en-US" dirty="0"/>
              <a:t> ve </a:t>
            </a:r>
            <a:r>
              <a:rPr lang="en-US" dirty="0" err="1"/>
              <a:t>bildirim</a:t>
            </a:r>
            <a:r>
              <a:rPr lang="en-US" dirty="0"/>
              <a:t> </a:t>
            </a:r>
            <a:r>
              <a:rPr lang="en-US" dirty="0" err="1"/>
              <a:t>yükümlülüğüne</a:t>
            </a:r>
            <a:r>
              <a:rPr lang="en-US" dirty="0"/>
              <a:t> </a:t>
            </a:r>
            <a:r>
              <a:rPr lang="en-US" dirty="0" err="1"/>
              <a:t>aykırı</a:t>
            </a:r>
            <a:r>
              <a:rPr lang="en-US" dirty="0"/>
              <a:t> </a:t>
            </a:r>
            <a:r>
              <a:rPr lang="en-US" dirty="0" err="1"/>
              <a:t>hareket</a:t>
            </a:r>
            <a:r>
              <a:rPr lang="en-US" dirty="0"/>
              <a:t> </a:t>
            </a:r>
            <a:r>
              <a:rPr lang="en-US" dirty="0" err="1"/>
              <a:t>edenler</a:t>
            </a:r>
            <a:r>
              <a:rPr lang="en-US" dirty="0"/>
              <a:t> </a:t>
            </a:r>
            <a:r>
              <a:rPr lang="en-US" dirty="0" err="1"/>
              <a:t>hakkında</a:t>
            </a:r>
            <a:r>
              <a:rPr lang="en-US" dirty="0"/>
              <a:t> 20.000 </a:t>
            </a:r>
            <a:r>
              <a:rPr lang="en-US" dirty="0" err="1"/>
              <a:t>Türk</a:t>
            </a:r>
            <a:r>
              <a:rPr lang="en-US" dirty="0"/>
              <a:t> </a:t>
            </a:r>
            <a:r>
              <a:rPr lang="en-US" dirty="0" err="1"/>
              <a:t>lirasından</a:t>
            </a:r>
            <a:r>
              <a:rPr lang="en-US" dirty="0"/>
              <a:t> 1.000.000 </a:t>
            </a:r>
            <a:r>
              <a:rPr lang="en-US" dirty="0" err="1"/>
              <a:t>Türk</a:t>
            </a:r>
            <a:r>
              <a:rPr lang="en-US" dirty="0"/>
              <a:t> </a:t>
            </a:r>
            <a:r>
              <a:rPr lang="en-US" dirty="0" err="1"/>
              <a:t>lirasına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, </a:t>
            </a:r>
            <a:r>
              <a:rPr lang="en-US" dirty="0" err="1"/>
              <a:t>idari</a:t>
            </a:r>
            <a:r>
              <a:rPr lang="en-US" dirty="0"/>
              <a:t> para </a:t>
            </a:r>
            <a:r>
              <a:rPr lang="en-US" dirty="0" err="1"/>
              <a:t>cezası</a:t>
            </a:r>
            <a:r>
              <a:rPr lang="en-US" dirty="0"/>
              <a:t> </a:t>
            </a:r>
            <a:r>
              <a:rPr lang="en-US" dirty="0" err="1"/>
              <a:t>verilir</a:t>
            </a:r>
            <a:r>
              <a:rPr lang="en-US" dirty="0"/>
              <a:t>. (2) Bu </a:t>
            </a:r>
            <a:r>
              <a:rPr lang="en-US" dirty="0" err="1"/>
              <a:t>maddede</a:t>
            </a:r>
            <a:r>
              <a:rPr lang="en-US" dirty="0"/>
              <a:t> </a:t>
            </a:r>
            <a:r>
              <a:rPr lang="en-US" dirty="0" err="1"/>
              <a:t>öngörülen</a:t>
            </a:r>
            <a:r>
              <a:rPr lang="en-US" dirty="0"/>
              <a:t> </a:t>
            </a:r>
            <a:r>
              <a:rPr lang="en-US" dirty="0" err="1"/>
              <a:t>idari</a:t>
            </a:r>
            <a:r>
              <a:rPr lang="en-US" dirty="0"/>
              <a:t> para </a:t>
            </a:r>
            <a:r>
              <a:rPr lang="en-US" dirty="0" err="1"/>
              <a:t>cezaları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sorumlusu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gerçek</a:t>
            </a:r>
            <a:r>
              <a:rPr lang="en-US" dirty="0"/>
              <a:t> </a:t>
            </a:r>
            <a:r>
              <a:rPr lang="en-US" dirty="0" err="1"/>
              <a:t>kişiler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özel</a:t>
            </a:r>
            <a:r>
              <a:rPr lang="en-US" dirty="0"/>
              <a:t> </a:t>
            </a:r>
            <a:r>
              <a:rPr lang="en-US" dirty="0" err="1"/>
              <a:t>hukuk</a:t>
            </a:r>
            <a:r>
              <a:rPr lang="en-US" dirty="0"/>
              <a:t> </a:t>
            </a:r>
            <a:r>
              <a:rPr lang="en-US" dirty="0" err="1"/>
              <a:t>tüzel</a:t>
            </a:r>
            <a:r>
              <a:rPr lang="en-US" dirty="0"/>
              <a:t> </a:t>
            </a:r>
            <a:r>
              <a:rPr lang="en-US" dirty="0" err="1"/>
              <a:t>kişileri</a:t>
            </a:r>
            <a:r>
              <a:rPr lang="en-US" dirty="0"/>
              <a:t> </a:t>
            </a:r>
            <a:r>
              <a:rPr lang="en-US" dirty="0" err="1"/>
              <a:t>hakkında</a:t>
            </a:r>
            <a:r>
              <a:rPr lang="en-US" dirty="0"/>
              <a:t> </a:t>
            </a:r>
            <a:r>
              <a:rPr lang="en-US" dirty="0" err="1"/>
              <a:t>uygulanır</a:t>
            </a:r>
            <a:r>
              <a:rPr lang="en-US" dirty="0"/>
              <a:t>. (3) </a:t>
            </a:r>
            <a:r>
              <a:rPr lang="en-US" dirty="0" err="1"/>
              <a:t>Birinci</a:t>
            </a:r>
            <a:r>
              <a:rPr lang="en-US" dirty="0"/>
              <a:t> </a:t>
            </a:r>
            <a:r>
              <a:rPr lang="en-US" dirty="0" err="1"/>
              <a:t>fıkrada</a:t>
            </a:r>
            <a:r>
              <a:rPr lang="en-US" dirty="0"/>
              <a:t> </a:t>
            </a:r>
            <a:r>
              <a:rPr lang="en-US" dirty="0" err="1"/>
              <a:t>sayılan</a:t>
            </a:r>
            <a:r>
              <a:rPr lang="en-US" dirty="0"/>
              <a:t> </a:t>
            </a:r>
            <a:r>
              <a:rPr lang="en-US" dirty="0" err="1"/>
              <a:t>eylemlerin</a:t>
            </a:r>
            <a:r>
              <a:rPr lang="en-US" dirty="0"/>
              <a:t>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kurum</a:t>
            </a:r>
            <a:r>
              <a:rPr lang="en-US" dirty="0"/>
              <a:t> ve </a:t>
            </a:r>
            <a:r>
              <a:rPr lang="en-US" dirty="0" err="1"/>
              <a:t>kuruluşları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kurumu</a:t>
            </a:r>
            <a:r>
              <a:rPr lang="en-US" dirty="0"/>
              <a:t> </a:t>
            </a:r>
            <a:r>
              <a:rPr lang="en-US" dirty="0" err="1"/>
              <a:t>niteliğindeki</a:t>
            </a:r>
            <a:r>
              <a:rPr lang="en-US" dirty="0"/>
              <a:t> </a:t>
            </a:r>
            <a:r>
              <a:rPr lang="en-US" dirty="0" err="1"/>
              <a:t>meslek</a:t>
            </a:r>
            <a:r>
              <a:rPr lang="en-US" dirty="0"/>
              <a:t> </a:t>
            </a:r>
            <a:r>
              <a:rPr lang="en-US" dirty="0" err="1"/>
              <a:t>kuruluşları</a:t>
            </a:r>
            <a:r>
              <a:rPr lang="en-US" dirty="0"/>
              <a:t> </a:t>
            </a:r>
            <a:r>
              <a:rPr lang="en-US" dirty="0" err="1"/>
              <a:t>bünyesinde</a:t>
            </a:r>
            <a:r>
              <a:rPr lang="en-US" dirty="0"/>
              <a:t> </a:t>
            </a:r>
            <a:r>
              <a:rPr lang="en-US" dirty="0" err="1"/>
              <a:t>işlenmesi</a:t>
            </a:r>
            <a:r>
              <a:rPr lang="en-US" dirty="0"/>
              <a:t> </a:t>
            </a:r>
            <a:r>
              <a:rPr lang="en-US" dirty="0" err="1"/>
              <a:t>hâlinde</a:t>
            </a:r>
            <a:r>
              <a:rPr lang="en-US" dirty="0"/>
              <a:t>, </a:t>
            </a:r>
            <a:r>
              <a:rPr lang="en-US" dirty="0" err="1"/>
              <a:t>Kurulun</a:t>
            </a:r>
            <a:r>
              <a:rPr lang="en-US" dirty="0"/>
              <a:t> </a:t>
            </a:r>
            <a:r>
              <a:rPr lang="en-US" dirty="0" err="1"/>
              <a:t>yapacağı</a:t>
            </a:r>
            <a:r>
              <a:rPr lang="en-US" dirty="0"/>
              <a:t> </a:t>
            </a:r>
            <a:r>
              <a:rPr lang="en-US" dirty="0" err="1"/>
              <a:t>bildirim</a:t>
            </a:r>
            <a:r>
              <a:rPr lang="en-US" dirty="0"/>
              <a:t> </a:t>
            </a:r>
            <a:r>
              <a:rPr lang="en-US" dirty="0" err="1"/>
              <a:t>üzerine</a:t>
            </a:r>
            <a:r>
              <a:rPr lang="en-US" dirty="0"/>
              <a:t>,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kurum</a:t>
            </a:r>
            <a:r>
              <a:rPr lang="en-US" dirty="0"/>
              <a:t> ve </a:t>
            </a:r>
            <a:r>
              <a:rPr lang="en-US" dirty="0" err="1"/>
              <a:t>kuruluşunda</a:t>
            </a:r>
            <a:r>
              <a:rPr lang="en-US" dirty="0"/>
              <a:t> </a:t>
            </a:r>
            <a:r>
              <a:rPr lang="en-US" dirty="0" err="1"/>
              <a:t>görev</a:t>
            </a:r>
            <a:r>
              <a:rPr lang="en-US" dirty="0"/>
              <a:t> </a:t>
            </a:r>
            <a:r>
              <a:rPr lang="en-US" dirty="0" err="1"/>
              <a:t>yapan</a:t>
            </a:r>
            <a:r>
              <a:rPr lang="en-US" dirty="0"/>
              <a:t> </a:t>
            </a:r>
            <a:r>
              <a:rPr lang="en-US" dirty="0" err="1"/>
              <a:t>memurlar</a:t>
            </a:r>
            <a:r>
              <a:rPr lang="en-US" dirty="0"/>
              <a:t> ve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görevlileri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kurumu</a:t>
            </a:r>
            <a:r>
              <a:rPr lang="en-US" dirty="0"/>
              <a:t> </a:t>
            </a:r>
            <a:r>
              <a:rPr lang="en-US" dirty="0" err="1"/>
              <a:t>niteliğindeki</a:t>
            </a:r>
            <a:r>
              <a:rPr lang="en-US" dirty="0"/>
              <a:t> </a:t>
            </a:r>
            <a:r>
              <a:rPr lang="en-US" dirty="0" err="1"/>
              <a:t>meslek</a:t>
            </a:r>
            <a:r>
              <a:rPr lang="en-US" dirty="0"/>
              <a:t> </a:t>
            </a:r>
            <a:r>
              <a:rPr lang="en-US" dirty="0" err="1"/>
              <a:t>kuruluşlarında</a:t>
            </a:r>
            <a:r>
              <a:rPr lang="en-US" dirty="0"/>
              <a:t> </a:t>
            </a:r>
            <a:r>
              <a:rPr lang="en-US" dirty="0" err="1"/>
              <a:t>görev</a:t>
            </a:r>
            <a:r>
              <a:rPr lang="en-US" dirty="0"/>
              <a:t> </a:t>
            </a:r>
            <a:r>
              <a:rPr lang="en-US" dirty="0" err="1"/>
              <a:t>yapanlar</a:t>
            </a:r>
            <a:r>
              <a:rPr lang="en-US" dirty="0"/>
              <a:t> </a:t>
            </a:r>
            <a:r>
              <a:rPr lang="en-US" dirty="0" err="1"/>
              <a:t>hakkında</a:t>
            </a:r>
            <a:r>
              <a:rPr lang="en-US" dirty="0"/>
              <a:t> </a:t>
            </a:r>
            <a:r>
              <a:rPr lang="en-US" dirty="0" err="1"/>
              <a:t>disiplin</a:t>
            </a:r>
            <a:r>
              <a:rPr lang="en-US" dirty="0"/>
              <a:t> </a:t>
            </a:r>
            <a:r>
              <a:rPr lang="en-US" dirty="0" err="1"/>
              <a:t>hükümlerine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işlem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 ve </a:t>
            </a:r>
            <a:r>
              <a:rPr lang="en-US" dirty="0" err="1"/>
              <a:t>sonucu</a:t>
            </a:r>
            <a:r>
              <a:rPr lang="en-US" dirty="0"/>
              <a:t> </a:t>
            </a:r>
            <a:r>
              <a:rPr lang="en-US" dirty="0" err="1"/>
              <a:t>Kurula</a:t>
            </a:r>
            <a:r>
              <a:rPr lang="en-US" dirty="0"/>
              <a:t> </a:t>
            </a:r>
            <a:r>
              <a:rPr lang="en-US" dirty="0" err="1"/>
              <a:t>bildirilir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KVKK </a:t>
            </a:r>
            <a:r>
              <a:rPr lang="en-US" dirty="0" err="1"/>
              <a:t>Yaptırımları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2363766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err="1"/>
              <a:t>Kişisel</a:t>
            </a:r>
            <a:r>
              <a:rPr lang="en-US" altLang="en-US" sz="1600" dirty="0"/>
              <a:t> </a:t>
            </a:r>
            <a:r>
              <a:rPr lang="en-US" altLang="en-US" sz="1600" dirty="0" err="1"/>
              <a:t>Veri</a:t>
            </a:r>
            <a:br>
              <a:rPr lang="en-US" altLang="en-US" dirty="0"/>
            </a:br>
            <a:r>
              <a:rPr lang="tr-TR" dirty="0"/>
              <a:t>Siber Güvenlik nedir</a:t>
            </a:r>
            <a:r>
              <a:rPr lang="en-US" dirty="0"/>
              <a:t>?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659EFB-2FF0-47FF-938C-B45B55C90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798944"/>
            <a:ext cx="3971431" cy="29678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85715" y="387806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tr-TR" dirty="0"/>
              <a:t>Ağa bağlı sistem ve verilerin yetkisiz kullanım veya zarardan korunması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0711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A9D5611-601A-46A7-B598-3176AE43B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6360"/>
            <a:ext cx="7886700" cy="994172"/>
          </a:xfrm>
        </p:spPr>
        <p:txBody>
          <a:bodyPr/>
          <a:lstStyle/>
          <a:p>
            <a:r>
              <a:rPr lang="tr-TR" dirty="0"/>
              <a:t>Bilginin Güvenliği Nedir ve Neden Gereklidir?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512164-CEE7-47D3-BDCC-65E70FE4D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79996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Bilgi güvenliği, bir varlık türü olarak bilginin </a:t>
            </a:r>
            <a:r>
              <a:rPr lang="tr-TR" dirty="0">
                <a:solidFill>
                  <a:srgbClr val="FF0000"/>
                </a:solidFill>
              </a:rPr>
              <a:t>izinsiz</a:t>
            </a:r>
            <a:r>
              <a:rPr lang="tr-TR" dirty="0"/>
              <a:t> veya </a:t>
            </a:r>
            <a:r>
              <a:rPr lang="tr-TR" dirty="0">
                <a:solidFill>
                  <a:srgbClr val="FF0000"/>
                </a:solidFill>
              </a:rPr>
              <a:t>yetkisiz</a:t>
            </a:r>
            <a:r>
              <a:rPr lang="tr-TR" dirty="0"/>
              <a:t> bir biçimde </a:t>
            </a:r>
            <a:r>
              <a:rPr lang="tr-TR" u="sng" dirty="0"/>
              <a:t>erişim</a:t>
            </a:r>
            <a:r>
              <a:rPr lang="tr-TR" dirty="0"/>
              <a:t>, </a:t>
            </a:r>
            <a:r>
              <a:rPr lang="tr-TR" u="sng" dirty="0"/>
              <a:t>kullanım</a:t>
            </a:r>
            <a:r>
              <a:rPr lang="tr-TR" dirty="0"/>
              <a:t>, </a:t>
            </a:r>
            <a:r>
              <a:rPr lang="tr-TR" u="sng" dirty="0"/>
              <a:t>değiştirilme</a:t>
            </a:r>
            <a:r>
              <a:rPr lang="tr-TR" dirty="0"/>
              <a:t>, </a:t>
            </a:r>
            <a:r>
              <a:rPr lang="tr-TR" u="sng" dirty="0"/>
              <a:t>ifşa edilme</a:t>
            </a:r>
            <a:r>
              <a:rPr lang="tr-TR" dirty="0"/>
              <a:t>, </a:t>
            </a:r>
            <a:r>
              <a:rPr lang="tr-TR" u="sng" dirty="0"/>
              <a:t>ortadan kaldırılma</a:t>
            </a:r>
            <a:r>
              <a:rPr lang="tr-TR" dirty="0"/>
              <a:t>, </a:t>
            </a:r>
            <a:r>
              <a:rPr lang="tr-TR" u="sng" dirty="0"/>
              <a:t>el değiştirme </a:t>
            </a:r>
            <a:r>
              <a:rPr lang="tr-TR" dirty="0"/>
              <a:t>ve </a:t>
            </a:r>
            <a:r>
              <a:rPr lang="tr-TR" u="sng" dirty="0"/>
              <a:t>hasar verilmesini </a:t>
            </a:r>
            <a:r>
              <a:rPr lang="tr-TR" dirty="0"/>
              <a:t>önlemek olarak tanımlanır.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Kısaca bir bilginin istenmeyen kişilerin eline geçmemesi ve bizim için bir zafiyet oluşturmaması için gereklidir, önemlidir. 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96199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ikdörtgen: Köşeleri Yuvarlatılmış 25">
            <a:extLst>
              <a:ext uri="{FF2B5EF4-FFF2-40B4-BE49-F238E27FC236}">
                <a16:creationId xmlns:a16="http://schemas.microsoft.com/office/drawing/2014/main" id="{9AFD9AB0-A73B-4A3A-9E1F-EB0F7ECD1C72}"/>
              </a:ext>
            </a:extLst>
          </p:cNvPr>
          <p:cNvSpPr/>
          <p:nvPr/>
        </p:nvSpPr>
        <p:spPr>
          <a:xfrm>
            <a:off x="112852" y="129719"/>
            <a:ext cx="3550972" cy="789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F0A448E0-F67B-4B7E-9F9B-4909E3A6AFBA}"/>
              </a:ext>
            </a:extLst>
          </p:cNvPr>
          <p:cNvSpPr/>
          <p:nvPr/>
        </p:nvSpPr>
        <p:spPr>
          <a:xfrm>
            <a:off x="3822275" y="212714"/>
            <a:ext cx="1499449" cy="57708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tr-TR" sz="3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Gizlilik</a:t>
            </a: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542840A8-A75A-4D0A-840C-B5F079517A6E}"/>
              </a:ext>
            </a:extLst>
          </p:cNvPr>
          <p:cNvSpPr/>
          <p:nvPr/>
        </p:nvSpPr>
        <p:spPr>
          <a:xfrm>
            <a:off x="1072391" y="3602617"/>
            <a:ext cx="2382908" cy="5770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tr-TR" sz="3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Bütünlük</a:t>
            </a:r>
          </a:p>
        </p:txBody>
      </p:sp>
      <p:sp>
        <p:nvSpPr>
          <p:cNvPr id="19" name="İkizkenar Üçgen 18">
            <a:extLst>
              <a:ext uri="{FF2B5EF4-FFF2-40B4-BE49-F238E27FC236}">
                <a16:creationId xmlns:a16="http://schemas.microsoft.com/office/drawing/2014/main" id="{C58C4194-4318-4361-AFE3-A8DC68564363}"/>
              </a:ext>
            </a:extLst>
          </p:cNvPr>
          <p:cNvSpPr/>
          <p:nvPr/>
        </p:nvSpPr>
        <p:spPr>
          <a:xfrm>
            <a:off x="3004354" y="1089673"/>
            <a:ext cx="3135292" cy="2495585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DATA</a:t>
            </a:r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39CBC561-1757-4F1F-9BAE-2638A1C8B673}"/>
              </a:ext>
            </a:extLst>
          </p:cNvPr>
          <p:cNvSpPr/>
          <p:nvPr/>
        </p:nvSpPr>
        <p:spPr>
          <a:xfrm>
            <a:off x="3890926" y="425068"/>
            <a:ext cx="2658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r-TR" dirty="0">
              <a:solidFill>
                <a:srgbClr val="000000"/>
              </a:solidFill>
            </a:endParaRPr>
          </a:p>
          <a:p>
            <a:r>
              <a:rPr lang="tr-TR" dirty="0" err="1">
                <a:solidFill>
                  <a:srgbClr val="000000"/>
                </a:solidFill>
              </a:rPr>
              <a:t>Confidentiality</a:t>
            </a:r>
            <a:r>
              <a:rPr lang="tr-TR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739840AE-4689-414A-A1C9-8C1BBD2DDC41}"/>
              </a:ext>
            </a:extLst>
          </p:cNvPr>
          <p:cNvSpPr/>
          <p:nvPr/>
        </p:nvSpPr>
        <p:spPr>
          <a:xfrm>
            <a:off x="663547" y="3885138"/>
            <a:ext cx="5321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r-TR" dirty="0">
              <a:solidFill>
                <a:srgbClr val="000000"/>
              </a:solidFill>
            </a:endParaRPr>
          </a:p>
          <a:p>
            <a:r>
              <a:rPr lang="tr-TR" dirty="0" err="1">
                <a:solidFill>
                  <a:srgbClr val="000000"/>
                </a:solidFill>
              </a:rPr>
              <a:t>Integrity</a:t>
            </a:r>
            <a:r>
              <a:rPr lang="tr-TR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5656324B-91C4-4659-9918-AA489CDFED8C}"/>
              </a:ext>
            </a:extLst>
          </p:cNvPr>
          <p:cNvSpPr/>
          <p:nvPr/>
        </p:nvSpPr>
        <p:spPr>
          <a:xfrm>
            <a:off x="6858000" y="381588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tr-TR" dirty="0">
              <a:solidFill>
                <a:srgbClr val="000000"/>
              </a:solidFill>
            </a:endParaRPr>
          </a:p>
          <a:p>
            <a:r>
              <a:rPr lang="tr-TR" dirty="0" err="1">
                <a:solidFill>
                  <a:srgbClr val="000000"/>
                </a:solidFill>
              </a:rPr>
              <a:t>Availability</a:t>
            </a:r>
            <a:r>
              <a:rPr lang="tr-TR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A6213401-5E33-4147-8EAB-DB95BB09E605}"/>
              </a:ext>
            </a:extLst>
          </p:cNvPr>
          <p:cNvSpPr txBox="1"/>
          <p:nvPr/>
        </p:nvSpPr>
        <p:spPr>
          <a:xfrm>
            <a:off x="204516" y="251943"/>
            <a:ext cx="3550972" cy="5078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r-TR" sz="27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Bilgi Güvenliği Üçgeni</a:t>
            </a:r>
          </a:p>
        </p:txBody>
      </p:sp>
      <p:sp>
        <p:nvSpPr>
          <p:cNvPr id="11" name="Dikdörtgen 5">
            <a:extLst>
              <a:ext uri="{FF2B5EF4-FFF2-40B4-BE49-F238E27FC236}">
                <a16:creationId xmlns:a16="http://schemas.microsoft.com/office/drawing/2014/main" id="{5F7EFE74-B859-CB41-A05C-27897D7AEA8C}"/>
              </a:ext>
            </a:extLst>
          </p:cNvPr>
          <p:cNvSpPr/>
          <p:nvPr/>
        </p:nvSpPr>
        <p:spPr>
          <a:xfrm>
            <a:off x="5321724" y="3602617"/>
            <a:ext cx="3683642" cy="5770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tr-TR" sz="3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Kullanılabilirlik</a:t>
            </a:r>
          </a:p>
        </p:txBody>
      </p:sp>
    </p:spTree>
    <p:extLst>
      <p:ext uri="{BB962C8B-B14F-4D97-AF65-F5344CB8AC3E}">
        <p14:creationId xmlns:p14="http://schemas.microsoft.com/office/powerpoint/2010/main" val="3671323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841ED5C4-DD45-41D9-B7C7-359CC237E796}"/>
              </a:ext>
            </a:extLst>
          </p:cNvPr>
          <p:cNvSpPr/>
          <p:nvPr/>
        </p:nvSpPr>
        <p:spPr>
          <a:xfrm>
            <a:off x="1084334" y="734996"/>
            <a:ext cx="2044806" cy="5770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tr-TR" sz="3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Gizlilik</a:t>
            </a: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2B53B4AC-8B65-422F-B077-A21783A9564E}"/>
              </a:ext>
            </a:extLst>
          </p:cNvPr>
          <p:cNvSpPr/>
          <p:nvPr/>
        </p:nvSpPr>
        <p:spPr>
          <a:xfrm>
            <a:off x="434802" y="3270416"/>
            <a:ext cx="2386270" cy="5770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tr-TR" sz="3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Bütünlük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F5B891F0-D0EB-40CE-9055-E546CD0D68F7}"/>
              </a:ext>
            </a:extLst>
          </p:cNvPr>
          <p:cNvSpPr/>
          <p:nvPr/>
        </p:nvSpPr>
        <p:spPr>
          <a:xfrm>
            <a:off x="2275546" y="3270415"/>
            <a:ext cx="3683642" cy="5770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tr-TR" sz="3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Kullanılabilirlik</a:t>
            </a:r>
          </a:p>
        </p:txBody>
      </p:sp>
      <p:sp>
        <p:nvSpPr>
          <p:cNvPr id="7" name="İkizkenar Üçgen 6">
            <a:extLst>
              <a:ext uri="{FF2B5EF4-FFF2-40B4-BE49-F238E27FC236}">
                <a16:creationId xmlns:a16="http://schemas.microsoft.com/office/drawing/2014/main" id="{5F3CD083-8686-4FBC-AE7D-30A2AF7A08B2}"/>
              </a:ext>
            </a:extLst>
          </p:cNvPr>
          <p:cNvSpPr/>
          <p:nvPr/>
        </p:nvSpPr>
        <p:spPr>
          <a:xfrm>
            <a:off x="1521761" y="1668231"/>
            <a:ext cx="1979943" cy="1580639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r-T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DATA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5C801588-FB0A-4282-8759-909201DF27A1}"/>
              </a:ext>
            </a:extLst>
          </p:cNvPr>
          <p:cNvSpPr/>
          <p:nvPr/>
        </p:nvSpPr>
        <p:spPr>
          <a:xfrm>
            <a:off x="1799931" y="947350"/>
            <a:ext cx="3459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r-TR" dirty="0">
              <a:solidFill>
                <a:srgbClr val="000000"/>
              </a:solidFill>
            </a:endParaRPr>
          </a:p>
          <a:p>
            <a:r>
              <a:rPr lang="tr-TR" dirty="0" err="1">
                <a:solidFill>
                  <a:srgbClr val="000000"/>
                </a:solidFill>
              </a:rPr>
              <a:t>Confidentiality</a:t>
            </a:r>
            <a:r>
              <a:rPr lang="tr-TR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990B8D8E-9E44-473B-BAD2-DDAB4E8828CE}"/>
              </a:ext>
            </a:extLst>
          </p:cNvPr>
          <p:cNvSpPr/>
          <p:nvPr/>
        </p:nvSpPr>
        <p:spPr>
          <a:xfrm>
            <a:off x="145657" y="3541711"/>
            <a:ext cx="2675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r-TR" dirty="0">
              <a:solidFill>
                <a:srgbClr val="000000"/>
              </a:solidFill>
            </a:endParaRPr>
          </a:p>
          <a:p>
            <a:r>
              <a:rPr lang="tr-TR" dirty="0" err="1">
                <a:solidFill>
                  <a:srgbClr val="000000"/>
                </a:solidFill>
              </a:rPr>
              <a:t>Integrity</a:t>
            </a:r>
            <a:r>
              <a:rPr lang="tr-TR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4F9D44F-6FE5-47AB-90E8-E41D0E8E2F3B}"/>
              </a:ext>
            </a:extLst>
          </p:cNvPr>
          <p:cNvSpPr/>
          <p:nvPr/>
        </p:nvSpPr>
        <p:spPr>
          <a:xfrm>
            <a:off x="3141386" y="3472462"/>
            <a:ext cx="1440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r-TR" dirty="0">
              <a:solidFill>
                <a:srgbClr val="000000"/>
              </a:solidFill>
            </a:endParaRPr>
          </a:p>
          <a:p>
            <a:r>
              <a:rPr lang="tr-TR" dirty="0" err="1">
                <a:solidFill>
                  <a:srgbClr val="000000"/>
                </a:solidFill>
              </a:rPr>
              <a:t>Availability</a:t>
            </a:r>
            <a:r>
              <a:rPr lang="tr-TR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306E20FA-B6A6-4381-8446-C152A9A52C75}"/>
              </a:ext>
            </a:extLst>
          </p:cNvPr>
          <p:cNvSpPr txBox="1"/>
          <p:nvPr/>
        </p:nvSpPr>
        <p:spPr>
          <a:xfrm>
            <a:off x="5105594" y="488885"/>
            <a:ext cx="3683643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100" b="1" dirty="0"/>
              <a:t>Gizlilik : </a:t>
            </a:r>
          </a:p>
          <a:p>
            <a:pPr algn="ctr"/>
            <a:r>
              <a:rPr lang="tr-TR" sz="2100" dirty="0"/>
              <a:t>Bilginin yetkisiz kişilerin eline geçmemesidir.</a:t>
            </a:r>
          </a:p>
          <a:p>
            <a:pPr algn="ctr"/>
            <a:endParaRPr lang="tr-TR" sz="2100" dirty="0"/>
          </a:p>
          <a:p>
            <a:pPr algn="ctr"/>
            <a:r>
              <a:rPr lang="tr-TR" sz="2100" b="1" dirty="0">
                <a:solidFill>
                  <a:srgbClr val="333333"/>
                </a:solidFill>
              </a:rPr>
              <a:t>Bütünlük : </a:t>
            </a:r>
          </a:p>
          <a:p>
            <a:pPr algn="ctr"/>
            <a:r>
              <a:rPr lang="tr-TR" sz="2100" dirty="0">
                <a:solidFill>
                  <a:srgbClr val="333333"/>
                </a:solidFill>
              </a:rPr>
              <a:t>Bilginin yetkisiz kişiler tarafından değiştirilmemesidir.</a:t>
            </a:r>
          </a:p>
          <a:p>
            <a:pPr algn="ctr"/>
            <a:endParaRPr lang="tr-TR" sz="2100" dirty="0">
              <a:solidFill>
                <a:srgbClr val="333333"/>
              </a:solidFill>
            </a:endParaRPr>
          </a:p>
          <a:p>
            <a:pPr algn="ctr"/>
            <a:r>
              <a:rPr lang="tr-TR" sz="2100" b="1" dirty="0">
                <a:solidFill>
                  <a:srgbClr val="333333"/>
                </a:solidFill>
              </a:rPr>
              <a:t>Kullanılabilirlik</a:t>
            </a:r>
            <a:r>
              <a:rPr lang="tr-TR" sz="2100" dirty="0">
                <a:solidFill>
                  <a:srgbClr val="333333"/>
                </a:solidFill>
              </a:rPr>
              <a:t> : </a:t>
            </a:r>
          </a:p>
          <a:p>
            <a:pPr algn="ctr"/>
            <a:r>
              <a:rPr lang="tr-TR" sz="2100" dirty="0">
                <a:solidFill>
                  <a:srgbClr val="333333"/>
                </a:solidFill>
              </a:rPr>
              <a:t>Bilginin ilgili ya da yetkili kişilerce ulaşılabilir ve kullanılabilir durumda olmasıdır.</a:t>
            </a:r>
          </a:p>
          <a:p>
            <a:pPr algn="ctr"/>
            <a:endParaRPr lang="tr-TR" sz="2100" dirty="0">
              <a:solidFill>
                <a:srgbClr val="333333"/>
              </a:solidFill>
            </a:endParaRPr>
          </a:p>
          <a:p>
            <a:pPr algn="ctr"/>
            <a:endParaRPr lang="tr-TR" sz="2100" dirty="0"/>
          </a:p>
          <a:p>
            <a:pPr algn="ctr"/>
            <a:endParaRPr lang="tr-TR" sz="2100" dirty="0"/>
          </a:p>
          <a:p>
            <a:pPr algn="ctr"/>
            <a:endParaRPr lang="tr-TR" sz="2100" dirty="0"/>
          </a:p>
          <a:p>
            <a:pPr algn="ctr"/>
            <a:endParaRPr lang="tr-TR" sz="2100" dirty="0"/>
          </a:p>
        </p:txBody>
      </p:sp>
    </p:spTree>
    <p:extLst>
      <p:ext uri="{BB962C8B-B14F-4D97-AF65-F5344CB8AC3E}">
        <p14:creationId xmlns:p14="http://schemas.microsoft.com/office/powerpoint/2010/main" val="70551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3"/>
          <p:cNvSpPr>
            <a:spLocks noGrp="1" noChangeArrowheads="1"/>
          </p:cNvSpPr>
          <p:nvPr>
            <p:ph type="title"/>
          </p:nvPr>
        </p:nvSpPr>
        <p:spPr>
          <a:xfrm>
            <a:off x="407144" y="376190"/>
            <a:ext cx="6223397" cy="47161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Veri</a:t>
            </a:r>
            <a:r>
              <a:rPr lang="en-US" dirty="0"/>
              <a:t> Ne Zaman </a:t>
            </a:r>
            <a:r>
              <a:rPr lang="en-US" dirty="0" err="1"/>
              <a:t>Güvenli</a:t>
            </a:r>
            <a:r>
              <a:rPr lang="en-US" dirty="0"/>
              <a:t> Kabul </a:t>
            </a:r>
            <a:r>
              <a:rPr lang="en-US" dirty="0" err="1"/>
              <a:t>Edilir</a:t>
            </a:r>
            <a:r>
              <a:rPr lang="en-US" dirty="0"/>
              <a:t>?</a:t>
            </a:r>
          </a:p>
        </p:txBody>
      </p:sp>
      <p:sp>
        <p:nvSpPr>
          <p:cNvPr id="102" name="Text Placeholder 97"/>
          <p:cNvSpPr txBox="1">
            <a:spLocks/>
          </p:cNvSpPr>
          <p:nvPr/>
        </p:nvSpPr>
        <p:spPr>
          <a:xfrm>
            <a:off x="1927736" y="1448751"/>
            <a:ext cx="5973999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622" indent="-128622">
              <a:lnSpc>
                <a:spcPct val="95000"/>
              </a:lnSpc>
              <a:spcBef>
                <a:spcPts val="338"/>
              </a:spcBef>
              <a:buClr>
                <a:srgbClr val="6DB344"/>
              </a:buClr>
              <a:buSzPct val="90000"/>
              <a:buFont typeface="Arial" pitchFamily="34" charset="0"/>
              <a:buChar char="•"/>
              <a:defRPr/>
            </a:pPr>
            <a:endParaRPr lang="tr-TR" sz="900" dirty="0">
              <a:solidFill>
                <a:srgbClr val="546568"/>
              </a:solidFill>
              <a:latin typeface="CiscoSans ExtraLight" pitchFamily="34" charset="0"/>
              <a:ea typeface="MS PGothic" pitchFamily="34" charset="-128"/>
              <a:cs typeface="ＭＳ Ｐゴシック" charset="-128"/>
            </a:endParaRPr>
          </a:p>
          <a:p>
            <a:pPr marL="128622" indent="-128622">
              <a:lnSpc>
                <a:spcPct val="95000"/>
              </a:lnSpc>
              <a:spcBef>
                <a:spcPts val="338"/>
              </a:spcBef>
              <a:buClr>
                <a:srgbClr val="6DB344"/>
              </a:buClr>
              <a:buSzPct val="90000"/>
              <a:buFont typeface="Arial" pitchFamily="34" charset="0"/>
              <a:buChar char="•"/>
              <a:defRPr/>
            </a:pPr>
            <a:endParaRPr lang="en-US" sz="900" dirty="0">
              <a:solidFill>
                <a:srgbClr val="546568"/>
              </a:solidFill>
              <a:latin typeface="CiscoSans ExtraLight" pitchFamily="34" charset="0"/>
              <a:ea typeface="MS PGothic" pitchFamily="34" charset="-128"/>
              <a:cs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98" y="762053"/>
            <a:ext cx="2404729" cy="26301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45732" y="1265195"/>
            <a:ext cx="547098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/>
              <a:t>	- Gizlilik</a:t>
            </a:r>
            <a:br>
              <a:rPr lang="tr-TR" sz="2400" dirty="0"/>
            </a:br>
            <a:r>
              <a:rPr lang="tr-TR" sz="2400" dirty="0"/>
              <a:t>	- Bütünlük</a:t>
            </a:r>
          </a:p>
          <a:p>
            <a:r>
              <a:rPr lang="tr-TR" sz="2400" dirty="0"/>
              <a:t>	- Erişilebilirlik</a:t>
            </a:r>
          </a:p>
          <a:p>
            <a:endParaRPr lang="tr-TR" sz="2400" dirty="0"/>
          </a:p>
          <a:p>
            <a:r>
              <a:rPr lang="tr-TR" sz="2400" dirty="0"/>
              <a:t>		</a:t>
            </a:r>
          </a:p>
          <a:p>
            <a:pPr algn="ctr"/>
            <a:r>
              <a:rPr lang="tr-TR" sz="2400" dirty="0"/>
              <a:t>Amaç bunların sağlanması,</a:t>
            </a:r>
          </a:p>
          <a:p>
            <a:r>
              <a:rPr lang="tr-TR" sz="2400" dirty="0"/>
              <a:t>Yani bunları engellemek isteyenler var!</a:t>
            </a:r>
            <a:br>
              <a:rPr lang="tr-TR" sz="2400" dirty="0"/>
            </a:b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717932766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25564"/>
            <a:ext cx="9144000" cy="757551"/>
          </a:xfrm>
        </p:spPr>
        <p:txBody>
          <a:bodyPr>
            <a:normAutofit/>
          </a:bodyPr>
          <a:lstStyle/>
          <a:p>
            <a:r>
              <a:rPr lang="en-US" dirty="0"/>
              <a:t>    </a:t>
            </a:r>
            <a:r>
              <a:rPr lang="tr-TR" dirty="0"/>
              <a:t>Ben Kimim?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90745" y="1074390"/>
            <a:ext cx="1628197" cy="221745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73533" y="1942891"/>
            <a:ext cx="3593990" cy="2144622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tr-TR" dirty="0"/>
              <a:t>Arzu KİLİTCİ CALAYIR </a:t>
            </a:r>
          </a:p>
          <a:p>
            <a:pPr marL="0" indent="0" algn="r">
              <a:buNone/>
            </a:pPr>
            <a:r>
              <a:rPr lang="tr-TR" dirty="0"/>
              <a:t>CCNA #13397441</a:t>
            </a:r>
            <a:endParaRPr lang="en-US" dirty="0"/>
          </a:p>
          <a:p>
            <a:pPr marL="0" indent="0" algn="r">
              <a:buNone/>
            </a:pPr>
            <a:r>
              <a:rPr lang="tr-TR" dirty="0"/>
              <a:t>Cisco Ağ Akademisi Eğitmen Eğiticisi</a:t>
            </a:r>
            <a:endParaRPr lang="en-US" dirty="0"/>
          </a:p>
          <a:p>
            <a:pPr marL="0" indent="0" algn="r">
              <a:buNone/>
            </a:pPr>
            <a:endParaRPr lang="tr-TR" dirty="0"/>
          </a:p>
          <a:p>
            <a:pPr marL="0" indent="0" algn="r">
              <a:buNone/>
            </a:pPr>
            <a:r>
              <a:rPr lang="en-US" dirty="0">
                <a:hlinkClick r:id="rId3"/>
              </a:rPr>
              <a:t>www.arzukilitci.com</a:t>
            </a:r>
            <a:endParaRPr lang="en-US" dirty="0"/>
          </a:p>
          <a:p>
            <a:pPr marL="0" indent="0" algn="r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12942" y="3291840"/>
            <a:ext cx="1983802" cy="14070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B1CC74-1E90-194A-8BAA-BEDFB9F6E8A5}"/>
              </a:ext>
            </a:extLst>
          </p:cNvPr>
          <p:cNvSpPr/>
          <p:nvPr/>
        </p:nvSpPr>
        <p:spPr>
          <a:xfrm>
            <a:off x="461246" y="151167"/>
            <a:ext cx="852900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4213"/>
            <a:r>
              <a:rPr lang="en-US" sz="2200" dirty="0">
                <a:solidFill>
                  <a:schemeClr val="accent4"/>
                </a:solidFill>
                <a:latin typeface="+mj-lt"/>
                <a:ea typeface="ＭＳ Ｐゴシック" charset="0"/>
              </a:rPr>
              <a:t>MEB - Öğretmen Yetiştirme ve Geliştirme Genel Müdürlüğü </a:t>
            </a:r>
            <a:br>
              <a:rPr lang="en-US" sz="2200" dirty="0">
                <a:solidFill>
                  <a:schemeClr val="accent4"/>
                </a:solidFill>
                <a:latin typeface="+mj-lt"/>
                <a:ea typeface="ＭＳ Ｐゴシック" charset="0"/>
              </a:rPr>
            </a:br>
            <a:r>
              <a:rPr lang="en-US" sz="2200" dirty="0">
                <a:solidFill>
                  <a:schemeClr val="accent4"/>
                </a:solidFill>
                <a:latin typeface="+mj-lt"/>
                <a:ea typeface="ＭＳ Ｐゴシック" charset="0"/>
              </a:rPr>
              <a:t>Siber Güvenliğe Giriş Eğitimi </a:t>
            </a:r>
          </a:p>
          <a:p>
            <a:pPr algn="ctr" defTabSz="684213"/>
            <a:r>
              <a:rPr lang="en-US" sz="2200" dirty="0">
                <a:solidFill>
                  <a:schemeClr val="accent4"/>
                </a:solidFill>
                <a:latin typeface="+mj-lt"/>
                <a:ea typeface="ＭＳ Ｐゴシック" charset="0"/>
              </a:rPr>
              <a:t>(01.04.2020 </a:t>
            </a:r>
            <a:r>
              <a:rPr lang="en-US" sz="2200">
                <a:solidFill>
                  <a:schemeClr val="accent4"/>
                </a:solidFill>
                <a:latin typeface="+mj-lt"/>
                <a:ea typeface="ＭＳ Ｐゴシック" charset="0"/>
              </a:rPr>
              <a:t>– 17.04.2020</a:t>
            </a:r>
            <a:r>
              <a:rPr lang="en-US" sz="2200" dirty="0">
                <a:solidFill>
                  <a:schemeClr val="accent4"/>
                </a:solidFill>
                <a:latin typeface="+mj-lt"/>
                <a:ea typeface="ＭＳ Ｐゴシック" charset="0"/>
              </a:rPr>
              <a:t>)</a:t>
            </a:r>
            <a:endParaRPr lang="en-TR" sz="2200" dirty="0">
              <a:solidFill>
                <a:schemeClr val="accent4"/>
              </a:solidFill>
              <a:latin typeface="+mj-l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06509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Neden kimliğini istiyorlar</a:t>
            </a:r>
            <a:r>
              <a:rPr lang="en-US" dirty="0"/>
              <a:t>?</a:t>
            </a:r>
            <a:endParaRPr lang="en-US" altLang="ja-JP" dirty="0"/>
          </a:p>
          <a:p>
            <a:pPr lvl="1"/>
            <a:r>
              <a:rPr lang="tr-TR" dirty="0"/>
              <a:t>Uzun vadeli kârlar</a:t>
            </a:r>
            <a:endParaRPr lang="en-US" dirty="0"/>
          </a:p>
          <a:p>
            <a:pPr lvl="1"/>
            <a:r>
              <a:rPr lang="en-US" dirty="0" err="1"/>
              <a:t>Tıbbi</a:t>
            </a:r>
            <a:r>
              <a:rPr lang="en-US" dirty="0"/>
              <a:t> </a:t>
            </a:r>
            <a:r>
              <a:rPr lang="en-US" dirty="0" err="1"/>
              <a:t>faydalar</a:t>
            </a:r>
            <a:endParaRPr lang="en-US" dirty="0"/>
          </a:p>
          <a:p>
            <a:pPr lvl="1"/>
            <a:r>
              <a:rPr lang="en-US" altLang="ja-JP" dirty="0" err="1"/>
              <a:t>Sahte</a:t>
            </a:r>
            <a:r>
              <a:rPr lang="en-US" altLang="ja-JP" dirty="0"/>
              <a:t> </a:t>
            </a:r>
            <a:r>
              <a:rPr lang="en-US" altLang="ja-JP" dirty="0" err="1"/>
              <a:t>vergi</a:t>
            </a:r>
            <a:r>
              <a:rPr lang="en-US" altLang="ja-JP" dirty="0"/>
              <a:t> </a:t>
            </a:r>
            <a:r>
              <a:rPr lang="en-US" altLang="ja-JP" dirty="0" err="1"/>
              <a:t>beyannamesi</a:t>
            </a:r>
            <a:r>
              <a:rPr lang="en-US" altLang="ja-JP" dirty="0"/>
              <a:t> </a:t>
            </a:r>
            <a:r>
              <a:rPr lang="en-US" altLang="ja-JP" dirty="0" err="1"/>
              <a:t>gönderme</a:t>
            </a:r>
            <a:endParaRPr lang="en-US" altLang="ja-JP" dirty="0"/>
          </a:p>
          <a:p>
            <a:pPr lvl="1"/>
            <a:r>
              <a:rPr lang="en-US" altLang="ja-JP" dirty="0" err="1"/>
              <a:t>Kredi</a:t>
            </a:r>
            <a:r>
              <a:rPr lang="en-US" altLang="ja-JP" dirty="0"/>
              <a:t> </a:t>
            </a:r>
            <a:r>
              <a:rPr lang="en-US" altLang="ja-JP" dirty="0" err="1"/>
              <a:t>Kartı</a:t>
            </a:r>
            <a:r>
              <a:rPr lang="en-US" altLang="ja-JP" dirty="0"/>
              <a:t> </a:t>
            </a:r>
            <a:r>
              <a:rPr lang="en-US" altLang="ja-JP" dirty="0" err="1"/>
              <a:t>hesapları</a:t>
            </a:r>
            <a:r>
              <a:rPr lang="en-US" altLang="ja-JP" dirty="0"/>
              <a:t> </a:t>
            </a:r>
            <a:r>
              <a:rPr lang="en-US" altLang="ja-JP" dirty="0" err="1"/>
              <a:t>açma</a:t>
            </a:r>
            <a:endParaRPr lang="en-US" altLang="ja-JP" dirty="0"/>
          </a:p>
          <a:p>
            <a:pPr lvl="1"/>
            <a:r>
              <a:rPr lang="en-US" altLang="ja-JP" dirty="0" err="1"/>
              <a:t>Kredi</a:t>
            </a:r>
            <a:r>
              <a:rPr lang="en-US" altLang="ja-JP" dirty="0"/>
              <a:t> alma</a:t>
            </a:r>
          </a:p>
          <a:p>
            <a:r>
              <a:rPr lang="tr-TR" dirty="0"/>
              <a:t>Suçlular paranızı nasıl alıyor</a:t>
            </a:r>
            <a:r>
              <a:rPr lang="en-US" dirty="0"/>
              <a:t>?</a:t>
            </a:r>
          </a:p>
          <a:p>
            <a:pPr lvl="1"/>
            <a:r>
              <a:rPr lang="tr-TR" dirty="0"/>
              <a:t>Çevrimiçi kimlik bilgileri</a:t>
            </a:r>
            <a:endParaRPr lang="en-US" dirty="0"/>
          </a:p>
          <a:p>
            <a:pPr lvl="2"/>
            <a:r>
              <a:rPr lang="tr-TR" dirty="0"/>
              <a:t>Hırsızların hesaplarınıza erişmesini sağlar</a:t>
            </a:r>
            <a:endParaRPr lang="en-US" dirty="0"/>
          </a:p>
          <a:p>
            <a:pPr lvl="1"/>
            <a:r>
              <a:rPr lang="en-US" dirty="0" err="1"/>
              <a:t>Yaratıcı</a:t>
            </a:r>
            <a:r>
              <a:rPr lang="en-US" dirty="0"/>
              <a:t> </a:t>
            </a:r>
            <a:r>
              <a:rPr lang="en-US" dirty="0" err="1"/>
              <a:t>entrikalar</a:t>
            </a:r>
            <a:endParaRPr lang="en-US" dirty="0"/>
          </a:p>
          <a:p>
            <a:pPr lvl="2"/>
            <a:r>
              <a:rPr lang="en-US" altLang="ja-JP" dirty="0" err="1"/>
              <a:t>Arkadaşlarınıza</a:t>
            </a:r>
            <a:r>
              <a:rPr lang="en-US" altLang="ja-JP" dirty="0"/>
              <a:t> </a:t>
            </a:r>
            <a:r>
              <a:rPr lang="en-US" altLang="ja-JP" dirty="0" err="1"/>
              <a:t>veya</a:t>
            </a:r>
            <a:r>
              <a:rPr lang="en-US" altLang="ja-JP" dirty="0"/>
              <a:t> </a:t>
            </a:r>
            <a:r>
              <a:rPr lang="en-US" altLang="ja-JP" dirty="0" err="1"/>
              <a:t>ailenize</a:t>
            </a:r>
            <a:r>
              <a:rPr lang="en-US" altLang="ja-JP" dirty="0"/>
              <a:t> para </a:t>
            </a:r>
            <a:r>
              <a:rPr lang="en-US" altLang="ja-JP" dirty="0" err="1"/>
              <a:t>gönderme</a:t>
            </a:r>
            <a:r>
              <a:rPr lang="en-US" altLang="ja-JP" dirty="0"/>
              <a:t> </a:t>
            </a:r>
            <a:r>
              <a:rPr lang="en-US" altLang="ja-JP" dirty="0" err="1"/>
              <a:t>kandırmacası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err="1"/>
              <a:t>Kişisel</a:t>
            </a:r>
            <a:r>
              <a:rPr lang="en-US" altLang="en-US" sz="1600" dirty="0"/>
              <a:t> </a:t>
            </a:r>
            <a:r>
              <a:rPr lang="en-US" altLang="en-US" sz="1600" dirty="0" err="1"/>
              <a:t>Veri</a:t>
            </a:r>
            <a:br>
              <a:rPr lang="en-US" altLang="en-US" dirty="0"/>
            </a:br>
            <a:r>
              <a:rPr lang="tr-TR" dirty="0"/>
              <a:t>Hedef Olarak Kişisel Veriler</a:t>
            </a:r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4043E-DF20-464D-98A1-A3C4923AD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66" y="1024989"/>
            <a:ext cx="2399334" cy="1546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471C43-C1A9-41B0-9893-D614BD14A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251" y="2797795"/>
            <a:ext cx="2339249" cy="186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7681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1.2 </a:t>
            </a:r>
            <a:r>
              <a:rPr lang="en-US" dirty="0" err="1"/>
              <a:t>Kurum</a:t>
            </a:r>
            <a:r>
              <a:rPr lang="en-US" dirty="0"/>
              <a:t> </a:t>
            </a:r>
            <a:r>
              <a:rPr lang="en-US" dirty="0" err="1"/>
              <a:t>Verileri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35127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Kurum</a:t>
            </a:r>
            <a:r>
              <a:rPr lang="en-US" dirty="0"/>
              <a:t> </a:t>
            </a:r>
            <a:r>
              <a:rPr lang="tr-TR" dirty="0"/>
              <a:t>Veri Türleri</a:t>
            </a:r>
            <a:endParaRPr lang="en-US" dirty="0"/>
          </a:p>
          <a:p>
            <a:pPr lvl="1"/>
            <a:r>
              <a:rPr lang="tr-TR" dirty="0"/>
              <a:t>Geleneksel Veriler</a:t>
            </a:r>
            <a:endParaRPr lang="en-US" dirty="0"/>
          </a:p>
          <a:p>
            <a:pPr lvl="2"/>
            <a:r>
              <a:rPr lang="tr-TR" dirty="0"/>
              <a:t>Personel </a:t>
            </a:r>
            <a:r>
              <a:rPr lang="en-US" dirty="0"/>
              <a:t>– </a:t>
            </a:r>
            <a:r>
              <a:rPr lang="tr-TR" dirty="0"/>
              <a:t>başvuru materyalleri, bordro, teklif mektubu, çalışan sözleşmeleri</a:t>
            </a:r>
            <a:endParaRPr lang="en-US" dirty="0"/>
          </a:p>
          <a:p>
            <a:pPr lvl="2"/>
            <a:r>
              <a:rPr lang="tr-TR" dirty="0"/>
              <a:t>Entelektüel </a:t>
            </a:r>
            <a:r>
              <a:rPr lang="en-US" dirty="0"/>
              <a:t>– </a:t>
            </a:r>
            <a:r>
              <a:rPr lang="tr-TR" dirty="0"/>
              <a:t>patentler, ticari markalar, ürün planları, ticari sırlar</a:t>
            </a:r>
            <a:endParaRPr lang="en-US" dirty="0"/>
          </a:p>
          <a:p>
            <a:pPr lvl="2"/>
            <a:r>
              <a:rPr lang="tr-TR" dirty="0"/>
              <a:t>Finansal </a:t>
            </a:r>
            <a:r>
              <a:rPr lang="en-US" dirty="0"/>
              <a:t>– </a:t>
            </a:r>
            <a:r>
              <a:rPr lang="tr-TR" dirty="0"/>
              <a:t>gelir tabloları, bilançolar, nakit akım tabloları</a:t>
            </a:r>
            <a:endParaRPr lang="en-US" dirty="0"/>
          </a:p>
          <a:p>
            <a:pPr lvl="1"/>
            <a:r>
              <a:rPr lang="tr-TR" dirty="0"/>
              <a:t>Nesnelerin İnterneti </a:t>
            </a:r>
            <a:r>
              <a:rPr lang="en-US" dirty="0"/>
              <a:t>(</a:t>
            </a:r>
            <a:r>
              <a:rPr lang="en-US" dirty="0" err="1"/>
              <a:t>IoT</a:t>
            </a:r>
            <a:r>
              <a:rPr lang="en-US" dirty="0"/>
              <a:t>) </a:t>
            </a:r>
            <a:r>
              <a:rPr lang="tr-TR" dirty="0"/>
              <a:t>ve Büyük Veri</a:t>
            </a:r>
            <a:r>
              <a:rPr lang="en-US" dirty="0"/>
              <a:t> (Big Data)</a:t>
            </a:r>
          </a:p>
          <a:p>
            <a:pPr lvl="2"/>
            <a:r>
              <a:rPr lang="en-US" altLang="ja-JP" dirty="0" err="1"/>
              <a:t>IoT</a:t>
            </a:r>
            <a:r>
              <a:rPr lang="en-US" altLang="ja-JP" dirty="0"/>
              <a:t> – </a:t>
            </a:r>
            <a:r>
              <a:rPr lang="tr-TR" dirty="0" err="1"/>
              <a:t>sensörler</a:t>
            </a:r>
            <a:r>
              <a:rPr lang="tr-TR" dirty="0"/>
              <a:t> gibi geniş fiziksel nesneler ağı</a:t>
            </a:r>
            <a:endParaRPr lang="en-US" altLang="ja-JP" dirty="0"/>
          </a:p>
          <a:p>
            <a:pPr lvl="2"/>
            <a:r>
              <a:rPr lang="en-US" altLang="ja-JP" dirty="0" err="1">
                <a:hlinkClick r:id="rId3"/>
              </a:rPr>
              <a:t>Büyük</a:t>
            </a:r>
            <a:r>
              <a:rPr lang="en-US" altLang="ja-JP" dirty="0">
                <a:hlinkClick r:id="rId3"/>
              </a:rPr>
              <a:t> </a:t>
            </a:r>
            <a:r>
              <a:rPr lang="en-US" altLang="ja-JP" dirty="0" err="1">
                <a:hlinkClick r:id="rId3"/>
              </a:rPr>
              <a:t>Veri</a:t>
            </a:r>
            <a:r>
              <a:rPr lang="en-US" altLang="ja-JP" dirty="0"/>
              <a:t> – </a:t>
            </a:r>
            <a:r>
              <a:rPr lang="tr-TR" dirty="0" err="1"/>
              <a:t>IoT'den</a:t>
            </a:r>
            <a:r>
              <a:rPr lang="tr-TR" dirty="0"/>
              <a:t> veri</a:t>
            </a:r>
            <a:r>
              <a:rPr lang="en-US" dirty="0" err="1"/>
              <a:t>leri</a:t>
            </a:r>
            <a:endParaRPr lang="en-US" altLang="ja-JP" dirty="0"/>
          </a:p>
          <a:p>
            <a:r>
              <a:rPr lang="tr-TR" dirty="0"/>
              <a:t>Gizlilik</a:t>
            </a:r>
            <a:r>
              <a:rPr lang="en-US" dirty="0"/>
              <a:t> (C)</a:t>
            </a:r>
            <a:r>
              <a:rPr lang="tr-TR" dirty="0"/>
              <a:t>, Bütünlük</a:t>
            </a:r>
            <a:r>
              <a:rPr lang="en-US" dirty="0"/>
              <a:t> (I)</a:t>
            </a:r>
            <a:r>
              <a:rPr lang="tr-TR" dirty="0"/>
              <a:t> ve Kullanılabilirlik</a:t>
            </a:r>
            <a:r>
              <a:rPr lang="en-US" dirty="0"/>
              <a:t> (A)</a:t>
            </a:r>
            <a:endParaRPr lang="en-US" altLang="ja-JP" dirty="0"/>
          </a:p>
          <a:p>
            <a:pPr lvl="1"/>
            <a:r>
              <a:rPr lang="tr-TR" dirty="0"/>
              <a:t>Gizlilik</a:t>
            </a:r>
            <a:r>
              <a:rPr lang="en-US" dirty="0"/>
              <a:t> – </a:t>
            </a:r>
            <a:r>
              <a:rPr lang="en-US" dirty="0" err="1"/>
              <a:t>mahremiyet</a:t>
            </a:r>
            <a:endParaRPr lang="en-US" dirty="0"/>
          </a:p>
          <a:p>
            <a:pPr lvl="1"/>
            <a:r>
              <a:rPr lang="en-US" dirty="0" err="1"/>
              <a:t>Bütünlük</a:t>
            </a:r>
            <a:r>
              <a:rPr lang="en-US" dirty="0"/>
              <a:t> – </a:t>
            </a:r>
            <a:r>
              <a:rPr lang="tr-TR" dirty="0"/>
              <a:t>bilgilerin doğruluğu ve güvenilirliği</a:t>
            </a:r>
            <a:endParaRPr lang="en-US" dirty="0"/>
          </a:p>
          <a:p>
            <a:pPr lvl="1"/>
            <a:r>
              <a:rPr lang="tr-TR" dirty="0"/>
              <a:t>Kullanılabilirlik - bilgiye erişilebilir</a:t>
            </a:r>
            <a:r>
              <a:rPr lang="en-US" dirty="0" err="1"/>
              <a:t>lik</a:t>
            </a: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065" y="12916"/>
            <a:ext cx="9144000" cy="757551"/>
          </a:xfrm>
        </p:spPr>
        <p:txBody>
          <a:bodyPr/>
          <a:lstStyle/>
          <a:p>
            <a:r>
              <a:rPr lang="en-US" altLang="en-US" sz="1600" dirty="0" err="1"/>
              <a:t>Kurum</a:t>
            </a:r>
            <a:r>
              <a:rPr lang="en-US" altLang="en-US" sz="1600" dirty="0"/>
              <a:t> </a:t>
            </a:r>
            <a:r>
              <a:rPr lang="en-US" altLang="en-US" sz="1600" dirty="0" err="1"/>
              <a:t>Verileri</a:t>
            </a:r>
            <a:br>
              <a:rPr lang="en-US" altLang="en-US" dirty="0"/>
            </a:br>
            <a:r>
              <a:rPr lang="en-US" altLang="en-US" dirty="0" err="1"/>
              <a:t>Kurum</a:t>
            </a:r>
            <a:r>
              <a:rPr lang="en-US" altLang="en-US" dirty="0"/>
              <a:t> </a:t>
            </a:r>
            <a:r>
              <a:rPr lang="en-US" altLang="en-US" dirty="0" err="1"/>
              <a:t>Verilerine</a:t>
            </a:r>
            <a:r>
              <a:rPr lang="en-US" altLang="en-US" dirty="0"/>
              <a:t> Giriş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0BEF23-77B4-4617-9615-C93A66C3F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812" y="1180333"/>
            <a:ext cx="3392539" cy="33925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639645-D2E3-1248-9F67-A2CC7459A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063" y="3852030"/>
            <a:ext cx="1490011" cy="9115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59A729-81E0-AD4D-9557-8009DBA297E5}"/>
              </a:ext>
            </a:extLst>
          </p:cNvPr>
          <p:cNvSpPr/>
          <p:nvPr/>
        </p:nvSpPr>
        <p:spPr>
          <a:xfrm>
            <a:off x="2284708" y="4776238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3"/>
              </a:rPr>
              <a:t>https://haitiwater.org/mapping-the-1854-broad-street-pump-cholera-outbreak/</a:t>
            </a:r>
            <a:endParaRPr lang="en-TR" sz="800" dirty="0"/>
          </a:p>
        </p:txBody>
      </p:sp>
    </p:spTree>
    <p:extLst>
      <p:ext uri="{BB962C8B-B14F-4D97-AF65-F5344CB8AC3E}">
        <p14:creationId xmlns:p14="http://schemas.microsoft.com/office/powerpoint/2010/main" val="213455035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Güvenlik İhlali Sonuçları</a:t>
            </a:r>
            <a:endParaRPr lang="en-US" dirty="0"/>
          </a:p>
          <a:p>
            <a:pPr lvl="1"/>
            <a:r>
              <a:rPr lang="tr-TR" dirty="0"/>
              <a:t>Her saldırıyı önlemek mümkün değil</a:t>
            </a:r>
            <a:endParaRPr lang="en-US" dirty="0"/>
          </a:p>
          <a:p>
            <a:pPr lvl="1"/>
            <a:r>
              <a:rPr lang="tr-TR" dirty="0"/>
              <a:t>Saldırganlar her zaman yeni yollar bulacaklar</a:t>
            </a:r>
            <a:endParaRPr lang="en-US" dirty="0"/>
          </a:p>
          <a:p>
            <a:pPr lvl="1"/>
            <a:r>
              <a:rPr lang="en-US" dirty="0" err="1"/>
              <a:t>Yaralanan</a:t>
            </a:r>
            <a:r>
              <a:rPr lang="tr-TR" dirty="0"/>
              <a:t> itibar, </a:t>
            </a:r>
            <a:r>
              <a:rPr lang="tr-TR" dirty="0" err="1"/>
              <a:t>vandalizm</a:t>
            </a:r>
            <a:r>
              <a:rPr lang="tr-TR" dirty="0"/>
              <a:t>, hırsızlık, gelir kaybı, </a:t>
            </a:r>
            <a:br>
              <a:rPr lang="en-US" dirty="0"/>
            </a:br>
            <a:r>
              <a:rPr lang="en-US" dirty="0" err="1"/>
              <a:t>zedelenmiş</a:t>
            </a:r>
            <a:r>
              <a:rPr lang="en-US" dirty="0"/>
              <a:t> </a:t>
            </a:r>
            <a:r>
              <a:rPr lang="tr-TR" dirty="0"/>
              <a:t>fikri mülkiye</a:t>
            </a:r>
            <a:r>
              <a:rPr lang="en-US" dirty="0"/>
              <a:t>t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err="1"/>
              <a:t>Kurum</a:t>
            </a:r>
            <a:r>
              <a:rPr lang="en-US" altLang="en-US" sz="1600" dirty="0"/>
              <a:t> </a:t>
            </a:r>
            <a:r>
              <a:rPr lang="en-US" altLang="en-US" sz="1600" dirty="0" err="1"/>
              <a:t>Verileri</a:t>
            </a:r>
            <a:br>
              <a:rPr lang="en-US" altLang="en-US" dirty="0"/>
            </a:br>
            <a:r>
              <a:rPr lang="tr-TR" dirty="0"/>
              <a:t>Güvenlik İhlali Etkisi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454" y="664083"/>
            <a:ext cx="29622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5283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Güvenlik İhlali Örneği - </a:t>
            </a:r>
            <a:r>
              <a:rPr lang="tr-TR" b="1" dirty="0" err="1"/>
              <a:t>LastPass</a:t>
            </a:r>
            <a:endParaRPr lang="en-US" b="1" dirty="0"/>
          </a:p>
          <a:p>
            <a:pPr lvl="1"/>
            <a:r>
              <a:rPr lang="tr-TR" dirty="0"/>
              <a:t>Çevrimiçi bir şifre yöneticisi</a:t>
            </a:r>
            <a:endParaRPr lang="en-US" dirty="0"/>
          </a:p>
          <a:p>
            <a:pPr lvl="1"/>
            <a:r>
              <a:rPr lang="tr-TR" dirty="0"/>
              <a:t>Çalıntı e-posta adresleri, şifre hatırlatıcıları ve </a:t>
            </a:r>
            <a:br>
              <a:rPr lang="en-US" dirty="0"/>
            </a:br>
            <a:r>
              <a:rPr lang="tr-TR" dirty="0"/>
              <a:t>kimlik doğrulama </a:t>
            </a:r>
            <a:r>
              <a:rPr lang="en-US" dirty="0" err="1"/>
              <a:t>sağlamaları</a:t>
            </a:r>
            <a:endParaRPr lang="en-US" dirty="0"/>
          </a:p>
          <a:p>
            <a:pPr lvl="1"/>
            <a:r>
              <a:rPr lang="tr-TR" dirty="0"/>
              <a:t>Bilinmeyen bir cihazdan giriş yaparken e-posta doğrulaması </a:t>
            </a:r>
            <a:br>
              <a:rPr lang="en-US" dirty="0"/>
            </a:br>
            <a:r>
              <a:rPr lang="tr-TR" dirty="0"/>
              <a:t>veya </a:t>
            </a:r>
            <a:r>
              <a:rPr lang="tr-TR" b="1" dirty="0"/>
              <a:t>çok faktörlü kimlik </a:t>
            </a:r>
            <a:r>
              <a:rPr lang="tr-TR" dirty="0"/>
              <a:t>doğrulaması gerektirir</a:t>
            </a:r>
            <a:endParaRPr lang="en-US" dirty="0"/>
          </a:p>
          <a:p>
            <a:pPr lvl="1"/>
            <a:r>
              <a:rPr lang="tr-TR" dirty="0"/>
              <a:t>Kullanıcılar karmaşık ana parolayı kullanmalı, </a:t>
            </a:r>
            <a:br>
              <a:rPr lang="en-US" dirty="0"/>
            </a:br>
            <a:r>
              <a:rPr lang="tr-TR" dirty="0"/>
              <a:t>ana parolayı düzenli olarak değiştirmeli ve </a:t>
            </a:r>
            <a:br>
              <a:rPr lang="en-US" dirty="0"/>
            </a:br>
            <a:r>
              <a:rPr lang="tr-TR" dirty="0"/>
              <a:t>kimlik avı</a:t>
            </a:r>
            <a:r>
              <a:rPr lang="en-US" dirty="0"/>
              <a:t> (phishing)</a:t>
            </a:r>
            <a:r>
              <a:rPr lang="tr-TR" dirty="0"/>
              <a:t> saldırılarına dikkat etmelidir</a:t>
            </a:r>
            <a:endParaRPr lang="en-US" dirty="0"/>
          </a:p>
          <a:p>
            <a:pPr lvl="1"/>
            <a:r>
              <a:rPr lang="en-US" altLang="ja-JP" dirty="0"/>
              <a:t>Web </a:t>
            </a:r>
            <a:r>
              <a:rPr lang="en-US" altLang="ja-JP" dirty="0" err="1"/>
              <a:t>güvenliği</a:t>
            </a:r>
            <a:r>
              <a:rPr lang="en-US" altLang="ja-JP" dirty="0"/>
              <a:t> </a:t>
            </a:r>
            <a:r>
              <a:rPr lang="en-US" altLang="ja-JP" dirty="0" err="1"/>
              <a:t>açığı</a:t>
            </a:r>
            <a:r>
              <a:rPr lang="en-US" altLang="ja-JP" dirty="0"/>
              <a:t> </a:t>
            </a:r>
            <a:r>
              <a:rPr lang="en-US" altLang="ja-JP" dirty="0" err="1"/>
              <a:t>tespit</a:t>
            </a:r>
            <a:r>
              <a:rPr lang="en-US" altLang="ja-JP" dirty="0"/>
              <a:t> </a:t>
            </a:r>
            <a:r>
              <a:rPr lang="en-US" altLang="ja-JP" dirty="0" err="1"/>
              <a:t>edilmiştir</a:t>
            </a:r>
            <a:r>
              <a:rPr lang="en-US" altLang="ja-JP" dirty="0"/>
              <a:t>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err="1"/>
              <a:t>Kurum</a:t>
            </a:r>
            <a:r>
              <a:rPr lang="en-US" altLang="en-US" sz="1600" dirty="0"/>
              <a:t> </a:t>
            </a:r>
            <a:r>
              <a:rPr lang="en-US" altLang="en-US" sz="1600" dirty="0" err="1"/>
              <a:t>Verileri</a:t>
            </a:r>
            <a:br>
              <a:rPr lang="en-US" altLang="en-US" dirty="0"/>
            </a:br>
            <a:r>
              <a:rPr lang="tr-TR" dirty="0"/>
              <a:t>Güvenlik İhlali Etkisi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42" y="2744974"/>
            <a:ext cx="2442343" cy="1554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618" y="521395"/>
            <a:ext cx="2413592" cy="21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6931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Güvenlik İhlali Örneği </a:t>
            </a:r>
            <a:r>
              <a:rPr lang="en-US" dirty="0"/>
              <a:t>– </a:t>
            </a:r>
            <a:r>
              <a:rPr lang="en-US" b="1" dirty="0" err="1"/>
              <a:t>Vtech</a:t>
            </a:r>
            <a:r>
              <a:rPr lang="en-US" b="1" dirty="0"/>
              <a:t> (~6 </a:t>
            </a:r>
            <a:r>
              <a:rPr lang="en-US" b="1" dirty="0" err="1"/>
              <a:t>Milyon</a:t>
            </a:r>
            <a:r>
              <a:rPr lang="en-US" b="1" dirty="0"/>
              <a:t>)</a:t>
            </a:r>
          </a:p>
          <a:p>
            <a:pPr lvl="1"/>
            <a:r>
              <a:rPr lang="tr-TR" dirty="0" err="1"/>
              <a:t>Vtech</a:t>
            </a:r>
            <a:r>
              <a:rPr lang="tr-TR" dirty="0"/>
              <a:t> çocuklar için yüksek teknoloji oyuncak üreticisidir</a:t>
            </a:r>
            <a:endParaRPr lang="en-US" dirty="0"/>
          </a:p>
          <a:p>
            <a:pPr lvl="1"/>
            <a:r>
              <a:rPr lang="en-US" dirty="0"/>
              <a:t>M</a:t>
            </a:r>
            <a:r>
              <a:rPr lang="tr-TR" dirty="0" err="1"/>
              <a:t>üşteri</a:t>
            </a:r>
            <a:r>
              <a:rPr lang="tr-TR" dirty="0"/>
              <a:t> adları, e-posta adresleri, şifreler, resimler ve </a:t>
            </a:r>
            <a:br>
              <a:rPr lang="en-US" dirty="0"/>
            </a:br>
            <a:r>
              <a:rPr lang="tr-TR" dirty="0"/>
              <a:t>sohbet günlükleri gibi hassas bilgiler</a:t>
            </a:r>
            <a:r>
              <a:rPr lang="en-US" dirty="0"/>
              <a:t>in </a:t>
            </a:r>
            <a:r>
              <a:rPr lang="en-US" dirty="0" err="1"/>
              <a:t>çalınmasına</a:t>
            </a:r>
            <a:r>
              <a:rPr lang="en-US" dirty="0"/>
              <a:t> </a:t>
            </a:r>
            <a:r>
              <a:rPr lang="en-US" dirty="0" err="1"/>
              <a:t>maruz</a:t>
            </a:r>
            <a:r>
              <a:rPr lang="en-US" dirty="0"/>
              <a:t> </a:t>
            </a:r>
            <a:r>
              <a:rPr lang="en-US" dirty="0" err="1"/>
              <a:t>kaldı</a:t>
            </a:r>
            <a:r>
              <a:rPr lang="en-US" dirty="0"/>
              <a:t>.</a:t>
            </a:r>
          </a:p>
          <a:p>
            <a:pPr lvl="1"/>
            <a:r>
              <a:rPr lang="tr-TR" dirty="0" err="1"/>
              <a:t>Vtech</a:t>
            </a:r>
            <a:r>
              <a:rPr lang="tr-TR" dirty="0"/>
              <a:t> bilgileri düzgün bir şekilde korumadı</a:t>
            </a:r>
            <a:r>
              <a:rPr lang="en-US" dirty="0"/>
              <a:t>.</a:t>
            </a:r>
          </a:p>
          <a:p>
            <a:pPr lvl="1"/>
            <a:r>
              <a:rPr lang="tr-TR" dirty="0"/>
              <a:t>Bilgisayar korsanları, e-posta hesapları oluşturabilir, </a:t>
            </a:r>
            <a:br>
              <a:rPr lang="en-US" dirty="0"/>
            </a:br>
            <a:r>
              <a:rPr lang="tr-TR" dirty="0"/>
              <a:t>kredi başvurusunda bulunabilir ve çocukların bilgilerini </a:t>
            </a:r>
            <a:br>
              <a:rPr lang="en-US" dirty="0"/>
            </a:br>
            <a:r>
              <a:rPr lang="tr-TR" dirty="0"/>
              <a:t>kullanarak suç işleyebilir</a:t>
            </a:r>
            <a:r>
              <a:rPr lang="en-US" dirty="0"/>
              <a:t>.</a:t>
            </a:r>
          </a:p>
          <a:p>
            <a:pPr lvl="1"/>
            <a:r>
              <a:rPr lang="tr-TR" dirty="0"/>
              <a:t>Bilgisayar korsanları, ebeveynlerin çevrimiçi hesaplarını da </a:t>
            </a:r>
            <a:br>
              <a:rPr lang="en-US" dirty="0"/>
            </a:b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geçirebilir</a:t>
            </a:r>
            <a:r>
              <a:rPr lang="en-US" dirty="0"/>
              <a:t>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err="1"/>
              <a:t>Kurum</a:t>
            </a:r>
            <a:r>
              <a:rPr lang="en-US" altLang="en-US" sz="1600" dirty="0"/>
              <a:t> </a:t>
            </a:r>
            <a:r>
              <a:rPr lang="en-US" altLang="en-US" sz="1600" dirty="0" err="1"/>
              <a:t>Verileri</a:t>
            </a:r>
            <a:br>
              <a:rPr lang="en-US" altLang="en-US" dirty="0"/>
            </a:br>
            <a:r>
              <a:rPr lang="tr-TR" dirty="0"/>
              <a:t>Güvenlik İhlali Etkisi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BE3A30-6252-4A51-9A69-E6C89E53F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390" y="922333"/>
            <a:ext cx="2808822" cy="329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9198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tr-TR" dirty="0"/>
              <a:t>Güvenlik İhlali Örneği </a:t>
            </a:r>
            <a:r>
              <a:rPr lang="en-US" dirty="0"/>
              <a:t>– </a:t>
            </a:r>
            <a:r>
              <a:rPr lang="en-US" b="1" dirty="0"/>
              <a:t>Equifax (2,4 </a:t>
            </a:r>
            <a:r>
              <a:rPr lang="en-US" b="1" dirty="0" err="1"/>
              <a:t>Milyon</a:t>
            </a:r>
            <a:r>
              <a:rPr lang="en-US" b="1" dirty="0"/>
              <a:t>)</a:t>
            </a:r>
          </a:p>
          <a:p>
            <a:pPr lvl="1"/>
            <a:r>
              <a:rPr lang="tr-TR" dirty="0" err="1"/>
              <a:t>Equifax</a:t>
            </a:r>
            <a:r>
              <a:rPr lang="tr-TR" dirty="0"/>
              <a:t> bir tüketici kredisi raporlama Kurumudur.</a:t>
            </a:r>
            <a:endParaRPr lang="en-US" dirty="0"/>
          </a:p>
          <a:p>
            <a:pPr lvl="1"/>
            <a:r>
              <a:rPr lang="tr-TR" dirty="0"/>
              <a:t>Saldırganlar web uygulama yazılımındaki bir güvenlik açığından yararlandı.</a:t>
            </a:r>
            <a:endParaRPr lang="en-US" dirty="0"/>
          </a:p>
          <a:p>
            <a:pPr lvl="1"/>
            <a:r>
              <a:rPr lang="tr-TR" dirty="0" err="1"/>
              <a:t>Equifax</a:t>
            </a:r>
            <a:r>
              <a:rPr lang="tr-TR" dirty="0"/>
              <a:t>, </a:t>
            </a:r>
            <a:r>
              <a:rPr lang="en-US" dirty="0" err="1"/>
              <a:t>kötü</a:t>
            </a:r>
            <a:r>
              <a:rPr lang="tr-TR" dirty="0"/>
              <a:t> tarafların kimlik avı</a:t>
            </a:r>
            <a:r>
              <a:rPr lang="en-US" dirty="0"/>
              <a:t> (phishing)</a:t>
            </a:r>
            <a:r>
              <a:rPr lang="tr-TR" dirty="0"/>
              <a:t> düzeni için yetkisiz web siteleri oluşturmasına izin veren yeni bir alan adıyla özel bir web sitesi kurdu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err="1"/>
              <a:t>Kurum</a:t>
            </a:r>
            <a:r>
              <a:rPr lang="en-US" altLang="en-US" sz="1600" dirty="0"/>
              <a:t> </a:t>
            </a:r>
            <a:r>
              <a:rPr lang="en-US" altLang="en-US" sz="1600" dirty="0" err="1"/>
              <a:t>Verileri</a:t>
            </a:r>
            <a:br>
              <a:rPr lang="en-US" altLang="en-US" dirty="0"/>
            </a:br>
            <a:r>
              <a:rPr lang="tr-TR" dirty="0"/>
              <a:t>Güvenlik İhlali Etkisi</a:t>
            </a:r>
            <a:endParaRPr lang="en-US" altLang="en-US" dirty="0"/>
          </a:p>
        </p:txBody>
      </p:sp>
      <p:sp>
        <p:nvSpPr>
          <p:cNvPr id="3" name="AutoShape 2" descr="equifax ile ilgili görsel sonucu"/>
          <p:cNvSpPr>
            <a:spLocks noChangeAspect="1" noChangeArrowheads="1"/>
          </p:cNvSpPr>
          <p:nvPr/>
        </p:nvSpPr>
        <p:spPr bwMode="auto">
          <a:xfrm>
            <a:off x="817727" y="1438328"/>
            <a:ext cx="14382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91" y="2509310"/>
            <a:ext cx="3643214" cy="204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0412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1.3 </a:t>
            </a:r>
            <a:r>
              <a:rPr lang="tr-TR" dirty="0"/>
              <a:t>Saldırganlar ve Siber Güvenlik Uzmanları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01885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3"/>
          <p:cNvSpPr>
            <a:spLocks noGrp="1" noChangeArrowheads="1"/>
          </p:cNvSpPr>
          <p:nvPr>
            <p:ph type="title"/>
          </p:nvPr>
        </p:nvSpPr>
        <p:spPr>
          <a:xfrm>
            <a:off x="532365" y="324030"/>
            <a:ext cx="6223397" cy="471611"/>
          </a:xfrm>
        </p:spPr>
        <p:txBody>
          <a:bodyPr>
            <a:normAutofit fontScale="90000"/>
          </a:bodyPr>
          <a:lstStyle/>
          <a:p>
            <a:r>
              <a:rPr lang="tr-TR" dirty="0"/>
              <a:t>Kim bunlar?</a:t>
            </a:r>
            <a:endParaRPr lang="en-US" dirty="0"/>
          </a:p>
        </p:txBody>
      </p:sp>
      <p:sp>
        <p:nvSpPr>
          <p:cNvPr id="102" name="Text Placeholder 97"/>
          <p:cNvSpPr txBox="1">
            <a:spLocks/>
          </p:cNvSpPr>
          <p:nvPr/>
        </p:nvSpPr>
        <p:spPr>
          <a:xfrm>
            <a:off x="1927736" y="1448751"/>
            <a:ext cx="5973999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622" indent="-128622">
              <a:lnSpc>
                <a:spcPct val="95000"/>
              </a:lnSpc>
              <a:spcBef>
                <a:spcPts val="338"/>
              </a:spcBef>
              <a:buClr>
                <a:srgbClr val="6DB344"/>
              </a:buClr>
              <a:buSzPct val="90000"/>
              <a:buFont typeface="Arial" pitchFamily="34" charset="0"/>
              <a:buChar char="•"/>
              <a:defRPr/>
            </a:pPr>
            <a:endParaRPr lang="tr-TR" sz="900" dirty="0">
              <a:solidFill>
                <a:srgbClr val="546568"/>
              </a:solidFill>
              <a:latin typeface="CiscoSans ExtraLight" pitchFamily="34" charset="0"/>
              <a:ea typeface="MS PGothic" pitchFamily="34" charset="-128"/>
              <a:cs typeface="ＭＳ Ｐゴシック" charset="-128"/>
            </a:endParaRPr>
          </a:p>
          <a:p>
            <a:pPr marL="128622" indent="-128622">
              <a:lnSpc>
                <a:spcPct val="95000"/>
              </a:lnSpc>
              <a:spcBef>
                <a:spcPts val="338"/>
              </a:spcBef>
              <a:buClr>
                <a:srgbClr val="6DB344"/>
              </a:buClr>
              <a:buSzPct val="90000"/>
              <a:buFont typeface="Arial" pitchFamily="34" charset="0"/>
              <a:buChar char="•"/>
              <a:defRPr/>
            </a:pPr>
            <a:endParaRPr lang="en-US" sz="900" dirty="0">
              <a:solidFill>
                <a:srgbClr val="546568"/>
              </a:solidFill>
              <a:latin typeface="CiscoSans ExtraLight" pitchFamily="34" charset="0"/>
              <a:ea typeface="MS PGothic" pitchFamily="34" charset="-128"/>
              <a:cs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736" y="974852"/>
            <a:ext cx="5211198" cy="3474132"/>
          </a:xfrm>
          <a:prstGeom prst="rect">
            <a:avLst/>
          </a:prstGeom>
        </p:spPr>
      </p:pic>
      <p:pic>
        <p:nvPicPr>
          <p:cNvPr id="4097" name="Picture 1" descr="page38image44077376">
            <a:extLst>
              <a:ext uri="{FF2B5EF4-FFF2-40B4-BE49-F238E27FC236}">
                <a16:creationId xmlns:a16="http://schemas.microsoft.com/office/drawing/2014/main" id="{E2F6A667-62C5-4847-8383-1DD6F8BD8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654815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3"/>
          <p:cNvSpPr>
            <a:spLocks noGrp="1" noChangeArrowheads="1"/>
          </p:cNvSpPr>
          <p:nvPr>
            <p:ph type="title"/>
          </p:nvPr>
        </p:nvSpPr>
        <p:spPr>
          <a:xfrm>
            <a:off x="608040" y="361867"/>
            <a:ext cx="6223397" cy="471611"/>
          </a:xfrm>
        </p:spPr>
        <p:txBody>
          <a:bodyPr>
            <a:normAutofit fontScale="90000"/>
          </a:bodyPr>
          <a:lstStyle/>
          <a:p>
            <a:r>
              <a:rPr lang="tr-TR" dirty="0"/>
              <a:t>Kim bunlar?</a:t>
            </a:r>
            <a:endParaRPr lang="en-US" dirty="0"/>
          </a:p>
        </p:txBody>
      </p:sp>
      <p:sp>
        <p:nvSpPr>
          <p:cNvPr id="102" name="Text Placeholder 97"/>
          <p:cNvSpPr txBox="1">
            <a:spLocks/>
          </p:cNvSpPr>
          <p:nvPr/>
        </p:nvSpPr>
        <p:spPr>
          <a:xfrm>
            <a:off x="1927736" y="1448751"/>
            <a:ext cx="5973999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622" indent="-128622">
              <a:lnSpc>
                <a:spcPct val="95000"/>
              </a:lnSpc>
              <a:spcBef>
                <a:spcPts val="338"/>
              </a:spcBef>
              <a:buClr>
                <a:srgbClr val="6DB344"/>
              </a:buClr>
              <a:buSzPct val="90000"/>
              <a:buFont typeface="Arial" pitchFamily="34" charset="0"/>
              <a:buChar char="•"/>
              <a:defRPr/>
            </a:pPr>
            <a:endParaRPr lang="tr-TR" sz="900" dirty="0">
              <a:solidFill>
                <a:srgbClr val="546568"/>
              </a:solidFill>
              <a:latin typeface="CiscoSans ExtraLight" pitchFamily="34" charset="0"/>
              <a:ea typeface="MS PGothic" pitchFamily="34" charset="-128"/>
              <a:cs typeface="ＭＳ Ｐゴシック" charset="-128"/>
            </a:endParaRPr>
          </a:p>
          <a:p>
            <a:pPr marL="128622" indent="-128622">
              <a:lnSpc>
                <a:spcPct val="95000"/>
              </a:lnSpc>
              <a:spcBef>
                <a:spcPts val="338"/>
              </a:spcBef>
              <a:buClr>
                <a:srgbClr val="6DB344"/>
              </a:buClr>
              <a:buSzPct val="90000"/>
              <a:buFont typeface="Arial" pitchFamily="34" charset="0"/>
              <a:buChar char="•"/>
              <a:defRPr/>
            </a:pPr>
            <a:endParaRPr lang="en-US" sz="900" dirty="0">
              <a:solidFill>
                <a:srgbClr val="546568"/>
              </a:solidFill>
              <a:latin typeface="CiscoSans ExtraLight" pitchFamily="34" charset="0"/>
              <a:ea typeface="MS PGothic" pitchFamily="34" charset="-128"/>
              <a:cs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78" y="423803"/>
            <a:ext cx="2854202" cy="25565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03F0BA-DA39-DF48-AC55-9AD0FA99097C}"/>
              </a:ext>
            </a:extLst>
          </p:cNvPr>
          <p:cNvSpPr/>
          <p:nvPr/>
        </p:nvSpPr>
        <p:spPr>
          <a:xfrm>
            <a:off x="608040" y="3410578"/>
            <a:ext cx="8142928" cy="656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</a:rPr>
              <a:t>Hacker/attacker/lamer: </a:t>
            </a:r>
            <a:r>
              <a:rPr lang="en-US" dirty="0" err="1">
                <a:latin typeface="Helvetica Neue" panose="02000503000000020004" pitchFamily="2" charset="0"/>
              </a:rPr>
              <a:t>Sisteminize</a:t>
            </a:r>
            <a:r>
              <a:rPr lang="en-US" dirty="0">
                <a:latin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</a:rPr>
              <a:t>izinsiz</a:t>
            </a:r>
            <a:r>
              <a:rPr lang="en-US" dirty="0">
                <a:latin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</a:rPr>
              <a:t>olarak</a:t>
            </a:r>
            <a:r>
              <a:rPr lang="en-US" dirty="0">
                <a:latin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</a:rPr>
              <a:t>giren</a:t>
            </a:r>
            <a:r>
              <a:rPr lang="en-US" dirty="0">
                <a:latin typeface="Helvetica Neue" panose="02000503000000020004" pitchFamily="2" charset="0"/>
              </a:rPr>
              <a:t> ve </a:t>
            </a:r>
            <a:r>
              <a:rPr lang="en-US" dirty="0" err="1">
                <a:latin typeface="Helvetica Neue" panose="02000503000000020004" pitchFamily="2" charset="0"/>
              </a:rPr>
              <a:t>kendi</a:t>
            </a:r>
            <a:r>
              <a:rPr lang="en-US" dirty="0">
                <a:latin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</a:rPr>
              <a:t>amaçları</a:t>
            </a:r>
            <a:r>
              <a:rPr lang="en-US" dirty="0">
                <a:latin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</a:rPr>
              <a:t>için</a:t>
            </a:r>
            <a:r>
              <a:rPr lang="en-US" dirty="0">
                <a:latin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</a:rPr>
              <a:t>kullanmak</a:t>
            </a:r>
            <a:r>
              <a:rPr lang="en-US" dirty="0">
                <a:latin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</a:rPr>
              <a:t>isteyen</a:t>
            </a:r>
            <a:r>
              <a:rPr lang="en-US" dirty="0">
                <a:latin typeface="Helvetica Neue" panose="02000503000000020004" pitchFamily="2" charset="0"/>
              </a:rPr>
              <a:t> </a:t>
            </a:r>
            <a:r>
              <a:rPr lang="en-US" dirty="0" err="1">
                <a:latin typeface="Helvetica Neue" panose="02000503000000020004" pitchFamily="2" charset="0"/>
              </a:rPr>
              <a:t>kişi</a:t>
            </a:r>
            <a:r>
              <a:rPr lang="en-US" dirty="0">
                <a:latin typeface="Helvetica Neue" panose="02000503000000020004" pitchFamily="2" charset="0"/>
              </a:rPr>
              <a:t>!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16229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Bölüm</a:t>
            </a:r>
            <a:r>
              <a:rPr lang="en-US" dirty="0"/>
              <a:t> 1: </a:t>
            </a:r>
            <a:r>
              <a:rPr lang="tr-TR" dirty="0"/>
              <a:t>Siber Güvenlik Gereksinimi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3255215" cy="90217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Introduction to Cybersecurity v2.1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987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C0C66A99-6106-44F2-9C78-1F40DA227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8518"/>
            <a:ext cx="7886700" cy="3811139"/>
          </a:xfrm>
        </p:spPr>
        <p:txBody>
          <a:bodyPr>
            <a:normAutofit/>
          </a:bodyPr>
          <a:lstStyle/>
          <a:p>
            <a:r>
              <a:rPr lang="tr-TR" dirty="0"/>
              <a:t>Türk Dil Kurumuna göre yetkisiz erişen kişi.</a:t>
            </a:r>
          </a:p>
          <a:p>
            <a:r>
              <a:rPr lang="tr-TR" dirty="0"/>
              <a:t>Hacker, Elindeki gereçleri </a:t>
            </a:r>
            <a:r>
              <a:rPr lang="tr-TR" b="1" dirty="0"/>
              <a:t>kendine fayda sağlamak </a:t>
            </a:r>
            <a:r>
              <a:rPr lang="tr-TR" dirty="0"/>
              <a:t>veya </a:t>
            </a:r>
            <a:r>
              <a:rPr lang="tr-TR" b="1" dirty="0"/>
              <a:t>karşı tarafa zarar vermek</a:t>
            </a:r>
            <a:r>
              <a:rPr lang="tr-TR" dirty="0"/>
              <a:t> için bilgisayar bilgisi iyi seviyede olan kişidir. </a:t>
            </a:r>
          </a:p>
          <a:p>
            <a:r>
              <a:rPr lang="tr-TR" dirty="0"/>
              <a:t>Bilgisayar veya elektronik cihazlara uzaktan bağlanarak; </a:t>
            </a:r>
          </a:p>
          <a:p>
            <a:pPr lvl="1"/>
            <a:r>
              <a:rPr lang="tr-TR" dirty="0"/>
              <a:t>Cihazları amacı dışında kullanan, </a:t>
            </a:r>
          </a:p>
          <a:p>
            <a:pPr lvl="1"/>
            <a:r>
              <a:rPr lang="tr-TR" dirty="0"/>
              <a:t>İçinden bilgi alan, </a:t>
            </a:r>
          </a:p>
          <a:p>
            <a:pPr lvl="1"/>
            <a:r>
              <a:rPr lang="tr-TR" dirty="0"/>
              <a:t>Bilgiye ulaşmamızı engelleyen veya </a:t>
            </a:r>
          </a:p>
          <a:p>
            <a:pPr lvl="1"/>
            <a:r>
              <a:rPr lang="tr-TR" dirty="0"/>
              <a:t>Bilgiye zarar veren </a:t>
            </a:r>
          </a:p>
          <a:p>
            <a:pPr marL="342900" lvl="1" indent="0">
              <a:buNone/>
            </a:pPr>
            <a:r>
              <a:rPr lang="tr-TR" dirty="0"/>
              <a:t>Kişi veya gruplardır.</a:t>
            </a:r>
          </a:p>
        </p:txBody>
      </p:sp>
      <p:sp>
        <p:nvSpPr>
          <p:cNvPr id="6" name="Unvan 1">
            <a:extLst>
              <a:ext uri="{FF2B5EF4-FFF2-40B4-BE49-F238E27FC236}">
                <a16:creationId xmlns:a16="http://schemas.microsoft.com/office/drawing/2014/main" id="{ED36325E-B083-4D0B-ADF7-B89A5165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4742"/>
            <a:ext cx="7886700" cy="994172"/>
          </a:xfrm>
        </p:spPr>
        <p:txBody>
          <a:bodyPr/>
          <a:lstStyle/>
          <a:p>
            <a:r>
              <a:rPr lang="tr-TR" dirty="0"/>
              <a:t>Hacker Ne Demek ?</a:t>
            </a:r>
          </a:p>
        </p:txBody>
      </p:sp>
      <p:pic>
        <p:nvPicPr>
          <p:cNvPr id="7" name="Picture 2" descr="hacker icon ile ilgili gÃ¶rsel sonucu">
            <a:extLst>
              <a:ext uri="{FF2B5EF4-FFF2-40B4-BE49-F238E27FC236}">
                <a16:creationId xmlns:a16="http://schemas.microsoft.com/office/drawing/2014/main" id="{F537A09D-0DC6-432B-A33F-32451491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916" y="2626675"/>
            <a:ext cx="2348120" cy="234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619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/>
              <a:t>Amatörler</a:t>
            </a:r>
            <a:endParaRPr lang="en-US" b="1" dirty="0"/>
          </a:p>
          <a:p>
            <a:pPr lvl="1"/>
            <a:r>
              <a:rPr lang="tr-TR" dirty="0"/>
              <a:t>Betik becerisi az olan veya hiç olmayan </a:t>
            </a:r>
            <a:r>
              <a:rPr lang="en-US" dirty="0" err="1"/>
              <a:t>amatörler</a:t>
            </a:r>
            <a:r>
              <a:rPr lang="en-US" dirty="0"/>
              <a:t> </a:t>
            </a:r>
            <a:r>
              <a:rPr lang="en-US" sz="1200" dirty="0"/>
              <a:t>(lamer-script kiddies)</a:t>
            </a:r>
            <a:endParaRPr lang="en-US" dirty="0"/>
          </a:p>
          <a:p>
            <a:pPr lvl="1"/>
            <a:r>
              <a:rPr lang="tr-TR" dirty="0"/>
              <a:t>Saldırılar için çevrimiçi olarak bulunan mevcut araçları </a:t>
            </a:r>
            <a:br>
              <a:rPr lang="en-US" dirty="0"/>
            </a:br>
            <a:r>
              <a:rPr lang="tr-TR" dirty="0"/>
              <a:t>veya talimatları kullan</a:t>
            </a:r>
            <a:r>
              <a:rPr lang="en-US" dirty="0" err="1"/>
              <a:t>ırlar</a:t>
            </a:r>
            <a:r>
              <a:rPr lang="en-US" dirty="0"/>
              <a:t>.</a:t>
            </a:r>
          </a:p>
          <a:p>
            <a:r>
              <a:rPr lang="tr-TR" b="1" dirty="0"/>
              <a:t>Bilgisayar korsanları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Hacker’lar</a:t>
            </a:r>
            <a:r>
              <a:rPr lang="en-US" dirty="0"/>
              <a:t>) - </a:t>
            </a:r>
            <a:r>
              <a:rPr lang="tr-TR" dirty="0"/>
              <a:t>erişim elde etmek için </a:t>
            </a:r>
            <a:br>
              <a:rPr lang="en-US" dirty="0"/>
            </a:br>
            <a:r>
              <a:rPr lang="tr-TR" dirty="0"/>
              <a:t>bilgisayarlara veya ağlara </a:t>
            </a:r>
            <a:r>
              <a:rPr lang="tr-TR" dirty="0" err="1"/>
              <a:t>giri</a:t>
            </a:r>
            <a:r>
              <a:rPr lang="en-US" dirty="0"/>
              <a:t>ş </a:t>
            </a:r>
            <a:r>
              <a:rPr lang="en-US" dirty="0" err="1"/>
              <a:t>yaparlar</a:t>
            </a:r>
            <a:endParaRPr lang="en-US" dirty="0"/>
          </a:p>
          <a:p>
            <a:pPr lvl="1"/>
            <a:r>
              <a:rPr lang="tr-TR" b="1" dirty="0"/>
              <a:t>Beyaz şapka</a:t>
            </a:r>
            <a:r>
              <a:rPr lang="en-US" b="1" dirty="0" err="1"/>
              <a:t>lılar</a:t>
            </a:r>
            <a:r>
              <a:rPr lang="en-US" dirty="0"/>
              <a:t>– </a:t>
            </a:r>
            <a:r>
              <a:rPr lang="tr-TR" dirty="0"/>
              <a:t>sistemlerin güvenliğinin arttırılması için </a:t>
            </a:r>
            <a:br>
              <a:rPr lang="en-US" dirty="0"/>
            </a:br>
            <a:r>
              <a:rPr lang="tr-TR" dirty="0"/>
              <a:t>zayıflıkları keşfetme izni ile sisteme gir</a:t>
            </a:r>
            <a:r>
              <a:rPr lang="en-US" dirty="0" err="1"/>
              <a:t>erler</a:t>
            </a:r>
            <a:endParaRPr lang="en-US" dirty="0"/>
          </a:p>
          <a:p>
            <a:pPr lvl="1"/>
            <a:r>
              <a:rPr lang="en-US" b="1" dirty="0" err="1"/>
              <a:t>Gri</a:t>
            </a:r>
            <a:r>
              <a:rPr lang="en-US" b="1" dirty="0"/>
              <a:t> </a:t>
            </a:r>
            <a:r>
              <a:rPr lang="tr-TR" b="1" dirty="0"/>
              <a:t>şapka</a:t>
            </a:r>
            <a:r>
              <a:rPr lang="en-US" b="1" dirty="0" err="1"/>
              <a:t>lılar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en-US" dirty="0" err="1"/>
              <a:t>izinsiz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sistemlere</a:t>
            </a:r>
            <a:r>
              <a:rPr lang="en-US" dirty="0"/>
              <a:t> </a:t>
            </a:r>
            <a:r>
              <a:rPr lang="en-US" dirty="0" err="1"/>
              <a:t>girme</a:t>
            </a:r>
            <a:endParaRPr lang="en-US" dirty="0"/>
          </a:p>
          <a:p>
            <a:pPr lvl="1"/>
            <a:r>
              <a:rPr lang="en-US" b="1" dirty="0" err="1"/>
              <a:t>Siyah</a:t>
            </a:r>
            <a:r>
              <a:rPr lang="en-US" b="1" dirty="0"/>
              <a:t> </a:t>
            </a:r>
            <a:r>
              <a:rPr lang="tr-TR" b="1" dirty="0"/>
              <a:t>şapka</a:t>
            </a:r>
            <a:r>
              <a:rPr lang="en-US" b="1" dirty="0" err="1"/>
              <a:t>lılar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tr-TR" dirty="0"/>
              <a:t>yasadışı</a:t>
            </a:r>
            <a:r>
              <a:rPr lang="en-US" dirty="0"/>
              <a:t>,</a:t>
            </a:r>
            <a:r>
              <a:rPr lang="tr-TR" dirty="0"/>
              <a:t> kişisel, finansal veya politik </a:t>
            </a:r>
            <a:br>
              <a:rPr lang="en-US" dirty="0"/>
            </a:br>
            <a:r>
              <a:rPr lang="tr-TR" dirty="0"/>
              <a:t>kazançlar için herhangi bir güvenlik açığından yararla</a:t>
            </a:r>
            <a:r>
              <a:rPr lang="en-US" dirty="0" err="1"/>
              <a:t>nma</a:t>
            </a:r>
            <a:endParaRPr lang="en-US" dirty="0"/>
          </a:p>
          <a:p>
            <a:r>
              <a:rPr lang="tr-TR" b="1" dirty="0"/>
              <a:t>Organize Bilgisayar korsanları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Hacker’lar</a:t>
            </a:r>
            <a:r>
              <a:rPr lang="en-US" dirty="0"/>
              <a:t>) - s</a:t>
            </a:r>
            <a:r>
              <a:rPr lang="tr-TR" dirty="0" err="1"/>
              <a:t>iber</a:t>
            </a:r>
            <a:r>
              <a:rPr lang="tr-TR" dirty="0"/>
              <a:t> suçlular, </a:t>
            </a:r>
            <a:r>
              <a:rPr lang="tr-TR" dirty="0" err="1"/>
              <a:t>hack</a:t>
            </a:r>
            <a:r>
              <a:rPr lang="en-US" dirty="0" err="1"/>
              <a:t>tivi</a:t>
            </a:r>
            <a:r>
              <a:rPr lang="tr-TR" dirty="0" err="1"/>
              <a:t>stler</a:t>
            </a:r>
            <a:r>
              <a:rPr lang="tr-TR" dirty="0"/>
              <a:t>, teröristler </a:t>
            </a:r>
            <a:br>
              <a:rPr lang="en-US" dirty="0"/>
            </a:br>
            <a:r>
              <a:rPr lang="tr-TR" dirty="0"/>
              <a:t>ve devlet destekli bilgisayar korsanları Kurumları.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065" y="12916"/>
            <a:ext cx="9144000" cy="757551"/>
          </a:xfrm>
        </p:spPr>
        <p:txBody>
          <a:bodyPr/>
          <a:lstStyle/>
          <a:p>
            <a:r>
              <a:rPr lang="tr-TR" sz="1600" dirty="0"/>
              <a:t>Bir Siber Saldırganın Profili</a:t>
            </a:r>
            <a:br>
              <a:rPr lang="en-GB" sz="1600" dirty="0"/>
            </a:br>
            <a:r>
              <a:rPr lang="tr-TR" dirty="0"/>
              <a:t>Saldırgan Türleri</a:t>
            </a: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BAE5A-9D98-44F1-9EFE-B5AA69EA3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42" y="1058779"/>
            <a:ext cx="2792197" cy="283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47392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Para Döngüsü</a:t>
            </a:r>
          </a:p>
        </p:txBody>
      </p:sp>
      <p:sp>
        <p:nvSpPr>
          <p:cNvPr id="3" name="Text Placeholder 97"/>
          <p:cNvSpPr txBox="1">
            <a:spLocks/>
          </p:cNvSpPr>
          <p:nvPr/>
        </p:nvSpPr>
        <p:spPr>
          <a:xfrm>
            <a:off x="1709683" y="1543720"/>
            <a:ext cx="6855241" cy="507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95000"/>
              </a:lnSpc>
              <a:spcBef>
                <a:spcPts val="450"/>
              </a:spcBef>
              <a:buClr>
                <a:srgbClr val="6DB344"/>
              </a:buClr>
              <a:buSzPct val="90000"/>
              <a:buFont typeface="Arial" pitchFamily="34" charset="0"/>
              <a:buChar char="•"/>
              <a:defRPr/>
            </a:pPr>
            <a:endParaRPr lang="tr-TR" sz="1200" dirty="0">
              <a:solidFill>
                <a:srgbClr val="546568"/>
              </a:solidFill>
              <a:latin typeface="CiscoSans ExtraLight" pitchFamily="34" charset="0"/>
              <a:ea typeface="MS PGothic" pitchFamily="34" charset="-128"/>
              <a:cs typeface="ＭＳ Ｐゴシック" charset="-128"/>
            </a:endParaRPr>
          </a:p>
          <a:p>
            <a:pPr marL="171450" indent="-171450">
              <a:lnSpc>
                <a:spcPct val="95000"/>
              </a:lnSpc>
              <a:spcBef>
                <a:spcPts val="450"/>
              </a:spcBef>
              <a:buClr>
                <a:srgbClr val="6DB344"/>
              </a:buClr>
              <a:buSzPct val="90000"/>
              <a:buFont typeface="Arial" pitchFamily="34" charset="0"/>
              <a:buChar char="•"/>
              <a:defRPr/>
            </a:pPr>
            <a:endParaRPr lang="en-US" sz="1200" dirty="0">
              <a:solidFill>
                <a:srgbClr val="546568"/>
              </a:solidFill>
              <a:latin typeface="CiscoSans ExtraLight" pitchFamily="34" charset="0"/>
              <a:ea typeface="MS PGothic" pitchFamily="34" charset="-128"/>
              <a:cs typeface="ＭＳ Ｐゴシック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" b="1635"/>
          <a:stretch/>
        </p:blipFill>
        <p:spPr>
          <a:xfrm>
            <a:off x="1709683" y="1167594"/>
            <a:ext cx="574037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97638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İç Güvenlik Tehditleri</a:t>
            </a:r>
            <a:endParaRPr lang="en-US" altLang="ja-JP" dirty="0"/>
          </a:p>
          <a:p>
            <a:pPr lvl="1"/>
            <a:r>
              <a:rPr lang="tr-TR" dirty="0"/>
              <a:t>Çalışan veya sözleşme</a:t>
            </a:r>
            <a:r>
              <a:rPr lang="en-US" dirty="0"/>
              <a:t>li</a:t>
            </a:r>
            <a:r>
              <a:rPr lang="tr-TR" dirty="0"/>
              <a:t> </a:t>
            </a:r>
            <a:r>
              <a:rPr lang="en-US" dirty="0" err="1"/>
              <a:t>iş</a:t>
            </a:r>
            <a:r>
              <a:rPr lang="en-US" dirty="0"/>
              <a:t> </a:t>
            </a:r>
            <a:r>
              <a:rPr lang="tr-TR" dirty="0"/>
              <a:t>ortağı olabilir</a:t>
            </a:r>
            <a:endParaRPr lang="en-US" altLang="ja-JP" dirty="0"/>
          </a:p>
          <a:p>
            <a:pPr lvl="2"/>
            <a:r>
              <a:rPr lang="en-US" dirty="0" err="1"/>
              <a:t>Gizli</a:t>
            </a:r>
            <a:r>
              <a:rPr lang="en-US" dirty="0"/>
              <a:t> </a:t>
            </a:r>
            <a:r>
              <a:rPr lang="en-US" dirty="0" err="1"/>
              <a:t>verileri</a:t>
            </a:r>
            <a:r>
              <a:rPr lang="en-US" dirty="0"/>
              <a:t> </a:t>
            </a:r>
            <a:r>
              <a:rPr lang="en-US" dirty="0" err="1"/>
              <a:t>yanlış</a:t>
            </a:r>
            <a:r>
              <a:rPr lang="en-US" dirty="0"/>
              <a:t> </a:t>
            </a:r>
            <a:r>
              <a:rPr lang="en-US" dirty="0" err="1"/>
              <a:t>kötü</a:t>
            </a:r>
            <a:r>
              <a:rPr lang="en-US" dirty="0"/>
              <a:t> </a:t>
            </a:r>
            <a:r>
              <a:rPr lang="en-US" dirty="0" err="1"/>
              <a:t>kullanabilir</a:t>
            </a:r>
            <a:endParaRPr lang="en-US" dirty="0"/>
          </a:p>
          <a:p>
            <a:pPr lvl="2"/>
            <a:r>
              <a:rPr lang="tr-TR" dirty="0"/>
              <a:t>Dahili sunucuları veya ağ altyapı cihazlarının işlemlerini tehdit e</a:t>
            </a:r>
            <a:r>
              <a:rPr lang="en-US" dirty="0" err="1"/>
              <a:t>debilir</a:t>
            </a:r>
            <a:endParaRPr lang="en-US" dirty="0"/>
          </a:p>
          <a:p>
            <a:pPr lvl="2"/>
            <a:r>
              <a:rPr lang="en-US" dirty="0" err="1"/>
              <a:t>Zararlı</a:t>
            </a:r>
            <a:r>
              <a:rPr lang="tr-TR" dirty="0"/>
              <a:t> USB </a:t>
            </a:r>
            <a:r>
              <a:rPr lang="en-US" dirty="0" err="1"/>
              <a:t>belleği</a:t>
            </a:r>
            <a:r>
              <a:rPr lang="en-US" dirty="0"/>
              <a:t> </a:t>
            </a:r>
            <a:r>
              <a:rPr lang="tr-TR" dirty="0"/>
              <a:t>şirket bilgisayar sistemine bağlayarak </a:t>
            </a:r>
            <a:br>
              <a:rPr lang="en-US" dirty="0"/>
            </a:br>
            <a:r>
              <a:rPr lang="tr-TR" dirty="0"/>
              <a:t>dışarıdaki saldırıları </a:t>
            </a:r>
            <a:r>
              <a:rPr lang="tr-TR" dirty="0" err="1"/>
              <a:t>kolaylaştırı</a:t>
            </a:r>
            <a:r>
              <a:rPr lang="en-US" dirty="0"/>
              <a:t>r</a:t>
            </a:r>
          </a:p>
          <a:p>
            <a:pPr lvl="2"/>
            <a:r>
              <a:rPr lang="tr-TR" dirty="0"/>
              <a:t>Kötü amaçlı e-posta veya web siteleri aracılığıyla </a:t>
            </a:r>
            <a:br>
              <a:rPr lang="en-US" dirty="0"/>
            </a:br>
            <a:r>
              <a:rPr lang="en-US" dirty="0" err="1"/>
              <a:t>zararlı</a:t>
            </a:r>
            <a:r>
              <a:rPr lang="en-US" dirty="0"/>
              <a:t> </a:t>
            </a:r>
            <a:r>
              <a:rPr lang="tr-TR" dirty="0"/>
              <a:t>yazılımları yanlışlıkla ağa </a:t>
            </a:r>
            <a:r>
              <a:rPr lang="en-US" dirty="0" err="1"/>
              <a:t>dahil</a:t>
            </a:r>
            <a:r>
              <a:rPr lang="en-US" dirty="0"/>
              <a:t> </a:t>
            </a:r>
            <a:r>
              <a:rPr lang="en-US" dirty="0" err="1"/>
              <a:t>eder</a:t>
            </a:r>
            <a:endParaRPr lang="en-US" dirty="0"/>
          </a:p>
          <a:p>
            <a:pPr lvl="2"/>
            <a:r>
              <a:rPr lang="tr-TR" dirty="0"/>
              <a:t>Doğrudan erişim nedeniyle büyük hasara neden olabilir</a:t>
            </a:r>
            <a:endParaRPr lang="en-US" dirty="0"/>
          </a:p>
          <a:p>
            <a:r>
              <a:rPr lang="tr-TR" dirty="0"/>
              <a:t>Dış Güvenlik Tehditleri</a:t>
            </a:r>
            <a:endParaRPr lang="en-US" altLang="ja-JP" dirty="0"/>
          </a:p>
          <a:p>
            <a:pPr lvl="1"/>
            <a:r>
              <a:rPr lang="tr-TR" dirty="0"/>
              <a:t>ağ veya bilgi işlem cihazlarındaki </a:t>
            </a:r>
            <a:br>
              <a:rPr lang="en-US" dirty="0"/>
            </a:br>
            <a:r>
              <a:rPr lang="tr-TR" dirty="0"/>
              <a:t>güvenlik açıklarından </a:t>
            </a:r>
            <a:r>
              <a:rPr lang="en-US" dirty="0" err="1"/>
              <a:t>faydalanabilir</a:t>
            </a:r>
            <a:endParaRPr lang="en-US" dirty="0"/>
          </a:p>
          <a:p>
            <a:pPr lvl="1"/>
            <a:r>
              <a:rPr lang="tr-TR" dirty="0"/>
              <a:t>erişim kazanmak için sosyal </a:t>
            </a:r>
            <a:br>
              <a:rPr lang="en-US" dirty="0"/>
            </a:br>
            <a:r>
              <a:rPr lang="tr-TR" dirty="0"/>
              <a:t>mühendisliği kullan</a:t>
            </a:r>
            <a:r>
              <a:rPr lang="en-US" dirty="0" err="1"/>
              <a:t>abilir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065" y="12916"/>
            <a:ext cx="9144000" cy="757551"/>
          </a:xfrm>
        </p:spPr>
        <p:txBody>
          <a:bodyPr/>
          <a:lstStyle/>
          <a:p>
            <a:r>
              <a:rPr lang="tr-TR" sz="1600" dirty="0"/>
              <a:t>Bir Siber Saldırganın Profili</a:t>
            </a:r>
            <a:br>
              <a:rPr lang="en-US" altLang="en-US" sz="1600" dirty="0"/>
            </a:br>
            <a:r>
              <a:rPr lang="tr-TR" dirty="0"/>
              <a:t>İç ve Dış Tehditler</a:t>
            </a: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52BFA-23E0-4952-8B1A-8C315BA53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86" y="1344769"/>
            <a:ext cx="5252665" cy="33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2323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64" y="798944"/>
            <a:ext cx="5492625" cy="309829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Başımıza</a:t>
            </a:r>
            <a:r>
              <a:rPr lang="en-US" dirty="0"/>
              <a:t> Ne </a:t>
            </a:r>
            <a:r>
              <a:rPr lang="en-US" dirty="0" err="1"/>
              <a:t>Gelebilir</a:t>
            </a:r>
            <a:r>
              <a:rPr lang="en-US" dirty="0"/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5529209" y="4108679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Türkiye’de</a:t>
            </a:r>
            <a:r>
              <a:rPr lang="en-US" dirty="0"/>
              <a:t> </a:t>
            </a:r>
            <a:r>
              <a:rPr lang="en-US" dirty="0" err="1"/>
              <a:t>yaşanan</a:t>
            </a:r>
            <a:r>
              <a:rPr lang="en-US" dirty="0"/>
              <a:t> </a:t>
            </a:r>
            <a:r>
              <a:rPr lang="en-US" dirty="0" err="1"/>
              <a:t>olay</a:t>
            </a:r>
            <a:r>
              <a:rPr lang="en-US" dirty="0"/>
              <a:t>…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3241718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Siber </a:t>
            </a:r>
            <a:r>
              <a:rPr lang="en-US" dirty="0" err="1"/>
              <a:t>dünyada</a:t>
            </a:r>
            <a:r>
              <a:rPr lang="en-US" dirty="0"/>
              <a:t> </a:t>
            </a:r>
            <a:r>
              <a:rPr lang="en-US" dirty="0" err="1"/>
              <a:t>kurumlara</a:t>
            </a:r>
            <a:r>
              <a:rPr lang="en-US" dirty="0"/>
              <a:t> </a:t>
            </a:r>
            <a:r>
              <a:rPr lang="en-US" dirty="0" err="1"/>
              <a:t>sızmayı</a:t>
            </a:r>
            <a:r>
              <a:rPr lang="en-US" dirty="0"/>
              <a:t> </a:t>
            </a:r>
            <a:r>
              <a:rPr lang="en-US" dirty="0" err="1"/>
              <a:t>engelleyen</a:t>
            </a:r>
            <a:r>
              <a:rPr lang="en-US" dirty="0"/>
              <a:t> </a:t>
            </a:r>
            <a:r>
              <a:rPr lang="en-US" dirty="0" err="1"/>
              <a:t>kişilerdir</a:t>
            </a:r>
            <a:r>
              <a:rPr lang="en-US" dirty="0"/>
              <a:t>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Siber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Uzmanları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86" y="1309153"/>
            <a:ext cx="7401303" cy="33041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88843" y="4613307"/>
            <a:ext cx="1808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2000" b="1" dirty="0"/>
              <a:t>Bu </a:t>
            </a:r>
            <a:r>
              <a:rPr lang="en-US" sz="2000" b="1" dirty="0" err="1"/>
              <a:t>kadar</a:t>
            </a:r>
            <a:r>
              <a:rPr lang="en-US" sz="2000" b="1" dirty="0"/>
              <a:t> </a:t>
            </a:r>
            <a:r>
              <a:rPr lang="en-US" sz="2000" b="1" dirty="0" err="1"/>
              <a:t>mı</a:t>
            </a:r>
            <a:r>
              <a:rPr lang="en-US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3889564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1.4 </a:t>
            </a:r>
            <a:r>
              <a:rPr lang="en-CA" dirty="0" err="1"/>
              <a:t>Siber</a:t>
            </a:r>
            <a:r>
              <a:rPr lang="en-CA" dirty="0"/>
              <a:t> </a:t>
            </a:r>
            <a:r>
              <a:rPr lang="en-CA" dirty="0" err="1"/>
              <a:t>Savaş</a:t>
            </a:r>
            <a:r>
              <a:rPr lang="en-CA" dirty="0"/>
              <a:t> (Cyberwarfare)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07276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Siber Savaş nedir</a:t>
            </a:r>
            <a:r>
              <a:rPr lang="en-US" dirty="0"/>
              <a:t>?</a:t>
            </a:r>
          </a:p>
          <a:p>
            <a:pPr lvl="1"/>
            <a:r>
              <a:rPr lang="tr-TR" dirty="0"/>
              <a:t>Siber alan çakışması</a:t>
            </a:r>
            <a:endParaRPr lang="en-US" dirty="0"/>
          </a:p>
          <a:p>
            <a:pPr lvl="1"/>
            <a:r>
              <a:rPr lang="en-US" dirty="0" err="1"/>
              <a:t>Stuxnet</a:t>
            </a:r>
            <a:r>
              <a:rPr lang="en-US" dirty="0"/>
              <a:t> </a:t>
            </a:r>
            <a:r>
              <a:rPr lang="en-US" dirty="0" err="1"/>
              <a:t>zararlı</a:t>
            </a:r>
            <a:r>
              <a:rPr lang="en-US" dirty="0"/>
              <a:t> </a:t>
            </a:r>
            <a:r>
              <a:rPr lang="en-US" dirty="0" err="1"/>
              <a:t>yazılımı</a:t>
            </a:r>
            <a:endParaRPr lang="en-US" dirty="0"/>
          </a:p>
          <a:p>
            <a:pPr lvl="2"/>
            <a:r>
              <a:rPr lang="tr-TR" dirty="0"/>
              <a:t>İran’ın nükleer zenginleştirme tesisine </a:t>
            </a:r>
            <a:br>
              <a:rPr lang="en-US" dirty="0"/>
            </a:br>
            <a:r>
              <a:rPr lang="tr-TR" dirty="0"/>
              <a:t>zarar vermek üzere tasarlandı</a:t>
            </a:r>
            <a:endParaRPr lang="en-US" dirty="0"/>
          </a:p>
          <a:p>
            <a:pPr lvl="2"/>
            <a:r>
              <a:rPr lang="en-US" dirty="0" err="1"/>
              <a:t>Bir</a:t>
            </a:r>
            <a:r>
              <a:rPr lang="en-US" dirty="0"/>
              <a:t> PLC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özel</a:t>
            </a:r>
            <a:r>
              <a:rPr lang="en-US" dirty="0"/>
              <a:t> </a:t>
            </a:r>
            <a:r>
              <a:rPr lang="en-US" dirty="0" err="1"/>
              <a:t>geliştirildi</a:t>
            </a:r>
            <a:endParaRPr lang="en-US" dirty="0"/>
          </a:p>
          <a:p>
            <a:pPr lvl="2"/>
            <a:r>
              <a:rPr lang="en-US" dirty="0" err="1"/>
              <a:t>İnternete</a:t>
            </a:r>
            <a:r>
              <a:rPr lang="en-US" dirty="0"/>
              <a:t> </a:t>
            </a:r>
            <a:r>
              <a:rPr lang="en-US" dirty="0" err="1"/>
              <a:t>kapalı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ortama</a:t>
            </a:r>
            <a:r>
              <a:rPr lang="en-US" dirty="0"/>
              <a:t> </a:t>
            </a:r>
            <a:r>
              <a:rPr lang="en-US" dirty="0" err="1"/>
              <a:t>sızıldı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065" y="12916"/>
            <a:ext cx="9144000" cy="757551"/>
          </a:xfrm>
        </p:spPr>
        <p:txBody>
          <a:bodyPr/>
          <a:lstStyle/>
          <a:p>
            <a:r>
              <a:rPr lang="en-US" altLang="en-US" sz="1600" dirty="0"/>
              <a:t>Overview of Cyberwarfare</a:t>
            </a:r>
            <a:br>
              <a:rPr lang="en-US" altLang="en-US" sz="1600" dirty="0"/>
            </a:br>
            <a:r>
              <a:rPr lang="tr-TR" dirty="0"/>
              <a:t>Siber Savaş nedir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212" y="1941128"/>
            <a:ext cx="4942813" cy="247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10174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902525"/>
            <a:ext cx="4871711" cy="3681349"/>
          </a:xfrm>
        </p:spPr>
        <p:txBody>
          <a:bodyPr/>
          <a:lstStyle/>
          <a:p>
            <a:r>
              <a:rPr lang="tr-TR" dirty="0"/>
              <a:t>Düşmanlara, uluslara veya rakiplere göre avantaj elde etmek için </a:t>
            </a:r>
            <a:r>
              <a:rPr lang="tr-TR" dirty="0" err="1"/>
              <a:t>kullanı</a:t>
            </a:r>
            <a:r>
              <a:rPr lang="en-US" dirty="0" err="1"/>
              <a:t>lır</a:t>
            </a:r>
            <a:endParaRPr lang="en-US" dirty="0"/>
          </a:p>
          <a:p>
            <a:pPr lvl="1"/>
            <a:r>
              <a:rPr lang="tr-TR" dirty="0"/>
              <a:t>Diğer ulusların altyapısını sabote edebilir</a:t>
            </a:r>
            <a:endParaRPr lang="en-US" dirty="0"/>
          </a:p>
          <a:p>
            <a:pPr lvl="1"/>
            <a:r>
              <a:rPr lang="tr-TR" dirty="0"/>
              <a:t>Saldırganlara devlet personeline şantaj yapma </a:t>
            </a:r>
            <a:r>
              <a:rPr lang="en-US" dirty="0" err="1"/>
              <a:t>olanağı</a:t>
            </a:r>
            <a:r>
              <a:rPr lang="en-US" dirty="0"/>
              <a:t> </a:t>
            </a:r>
            <a:r>
              <a:rPr lang="en-US" dirty="0" err="1"/>
              <a:t>sağlar</a:t>
            </a:r>
            <a:endParaRPr lang="en-US" dirty="0"/>
          </a:p>
          <a:p>
            <a:pPr lvl="1"/>
            <a:r>
              <a:rPr lang="tr-TR" dirty="0"/>
              <a:t>Vatandaşlar, hükümetin onları koruma yeteneğine olan güvenini </a:t>
            </a:r>
            <a:r>
              <a:rPr lang="tr-TR" dirty="0" err="1"/>
              <a:t>kaybe</a:t>
            </a:r>
            <a:r>
              <a:rPr lang="en-US" dirty="0" err="1"/>
              <a:t>ttirebilir</a:t>
            </a:r>
            <a:endParaRPr lang="en-US" dirty="0"/>
          </a:p>
          <a:p>
            <a:pPr lvl="1"/>
            <a:r>
              <a:rPr lang="tr-TR" dirty="0"/>
              <a:t>Hedeflenen ülkeyi fiziksel olarak işgal etmeden vatandaşların hükümetlerine olan inancını etkile</a:t>
            </a:r>
            <a:r>
              <a:rPr lang="en-US" dirty="0"/>
              <a:t>r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065" y="12916"/>
            <a:ext cx="9144000" cy="757551"/>
          </a:xfrm>
        </p:spPr>
        <p:txBody>
          <a:bodyPr/>
          <a:lstStyle/>
          <a:p>
            <a:r>
              <a:rPr lang="tr-TR" sz="1600" dirty="0"/>
              <a:t>Siber Savaşa Genel Bakış</a:t>
            </a:r>
            <a:br>
              <a:rPr lang="en-US" altLang="en-US" sz="1600" dirty="0"/>
            </a:br>
            <a:r>
              <a:rPr lang="tr-TR" dirty="0"/>
              <a:t>Siber Savaşın Amacı</a:t>
            </a:r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5DF916-5F23-43CD-96C4-D4473398A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776" y="1567544"/>
            <a:ext cx="3981575" cy="267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4322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tr-TR" sz="1400" dirty="0"/>
              <a:t>Kişisel verileri tanımlayın.</a:t>
            </a:r>
            <a:endParaRPr lang="en-US" sz="1400" dirty="0"/>
          </a:p>
          <a:p>
            <a:r>
              <a:rPr lang="tr-TR" sz="1400" dirty="0"/>
              <a:t>Kişisel verilerin özelliklerini ve </a:t>
            </a:r>
            <a:r>
              <a:rPr lang="en-US" sz="1400" dirty="0" err="1"/>
              <a:t>önemini</a:t>
            </a:r>
            <a:r>
              <a:rPr lang="en-US" sz="1400" dirty="0"/>
              <a:t> </a:t>
            </a:r>
            <a:r>
              <a:rPr lang="en-US" sz="1400" dirty="0" err="1"/>
              <a:t>açıklayın</a:t>
            </a:r>
            <a:r>
              <a:rPr lang="tr-TR" sz="1400" dirty="0"/>
              <a:t>.</a:t>
            </a:r>
            <a:endParaRPr lang="en-US" sz="1400" dirty="0"/>
          </a:p>
          <a:p>
            <a:r>
              <a:rPr lang="tr-TR" sz="1400" dirty="0"/>
              <a:t>Kurum içindeki verilerin özelliklerini ve </a:t>
            </a:r>
            <a:r>
              <a:rPr lang="en-US" sz="1400" dirty="0" err="1"/>
              <a:t>önemini</a:t>
            </a:r>
            <a:r>
              <a:rPr lang="en-US" sz="1400" dirty="0"/>
              <a:t> </a:t>
            </a:r>
            <a:r>
              <a:rPr lang="tr-TR" sz="1400" dirty="0"/>
              <a:t>açıkla</a:t>
            </a:r>
            <a:r>
              <a:rPr lang="en-US" sz="1400" dirty="0"/>
              <a:t>yın</a:t>
            </a:r>
            <a:r>
              <a:rPr lang="tr-TR" sz="1400" dirty="0"/>
              <a:t>.</a:t>
            </a:r>
            <a:endParaRPr lang="en-US" sz="1400" dirty="0"/>
          </a:p>
          <a:p>
            <a:r>
              <a:rPr lang="tr-TR" sz="1400" dirty="0"/>
              <a:t>Güvenlik ihlallerinin etkisini açıklayın.</a:t>
            </a:r>
            <a:endParaRPr lang="en-US" sz="1400" dirty="0"/>
          </a:p>
          <a:p>
            <a:r>
              <a:rPr lang="tr-TR" sz="1400" dirty="0"/>
              <a:t>Bir saldırganın özelliklerini ve </a:t>
            </a:r>
            <a:r>
              <a:rPr lang="en-US" sz="1400" dirty="0" err="1"/>
              <a:t>motivasyonunu</a:t>
            </a:r>
            <a:r>
              <a:rPr lang="en-US" sz="1400" dirty="0"/>
              <a:t> </a:t>
            </a:r>
            <a:r>
              <a:rPr lang="tr-TR" sz="1400" dirty="0"/>
              <a:t>açıklayın.</a:t>
            </a:r>
            <a:endParaRPr lang="en-US" sz="1400" dirty="0"/>
          </a:p>
          <a:p>
            <a:r>
              <a:rPr lang="tr-TR" sz="1400" dirty="0"/>
              <a:t>Bir siber güvenlik uzmanının karşılaştığı yasal ve etik sorunları tanımlayın.</a:t>
            </a:r>
            <a:endParaRPr lang="en-US" sz="1400" dirty="0"/>
          </a:p>
          <a:p>
            <a:r>
              <a:rPr lang="tr-TR" sz="1400" dirty="0"/>
              <a:t>Siber savaşın özelliklerini ve amacını açıkla</a:t>
            </a:r>
            <a:r>
              <a:rPr lang="en-US" sz="1400" dirty="0"/>
              <a:t>yın</a:t>
            </a:r>
            <a:r>
              <a:rPr lang="tr-TR" sz="1400" dirty="0"/>
              <a:t>.</a:t>
            </a:r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err="1"/>
              <a:t>Bölüm</a:t>
            </a:r>
            <a:r>
              <a:rPr lang="en-US" altLang="en-US" sz="1600" dirty="0"/>
              <a:t> </a:t>
            </a:r>
            <a:r>
              <a:rPr lang="en-US" altLang="en-US" sz="1600" dirty="0" err="1"/>
              <a:t>Özeti</a:t>
            </a:r>
            <a:br>
              <a:rPr lang="en-US" altLang="en-US" dirty="0"/>
            </a:br>
            <a:r>
              <a:rPr lang="en-US" altLang="en-US" dirty="0" err="1"/>
              <a:t>Özet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7487139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4065" y="668315"/>
            <a:ext cx="8853286" cy="4155319"/>
          </a:xfrm>
        </p:spPr>
        <p:txBody>
          <a:bodyPr/>
          <a:lstStyle/>
          <a:p>
            <a:r>
              <a:rPr lang="en-CA" dirty="0"/>
              <a:t>1.1 </a:t>
            </a:r>
            <a:r>
              <a:rPr lang="tr-TR" dirty="0"/>
              <a:t>Kişisel </a:t>
            </a:r>
            <a:r>
              <a:rPr lang="en-US" dirty="0"/>
              <a:t>V</a:t>
            </a:r>
            <a:r>
              <a:rPr lang="tr-TR" dirty="0"/>
              <a:t>eri</a:t>
            </a:r>
          </a:p>
          <a:p>
            <a:pPr lvl="1"/>
            <a:r>
              <a:rPr lang="tr-TR" sz="1200" dirty="0"/>
              <a:t>Kişisel verilerin özelliklerini </a:t>
            </a:r>
            <a:r>
              <a:rPr lang="en-US" sz="1200" dirty="0"/>
              <a:t>ve </a:t>
            </a:r>
            <a:r>
              <a:rPr lang="en-US" sz="1200" dirty="0" err="1"/>
              <a:t>önemini</a:t>
            </a:r>
            <a:r>
              <a:rPr lang="en-US" sz="1200" dirty="0"/>
              <a:t> </a:t>
            </a:r>
            <a:r>
              <a:rPr lang="tr-TR" sz="1200" dirty="0"/>
              <a:t>açıkla</a:t>
            </a:r>
            <a:r>
              <a:rPr lang="en-US" sz="1200" dirty="0"/>
              <a:t>yın.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tr-TR" dirty="0"/>
              <a:t>Kişisel verileri tanımlayın.</a:t>
            </a:r>
            <a:endParaRPr lang="en-US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tr-TR" dirty="0"/>
              <a:t>Kişisel verilerin bilgisayar korsanları </a:t>
            </a:r>
            <a:r>
              <a:rPr lang="en-US" dirty="0"/>
              <a:t>(hacker) </a:t>
            </a:r>
            <a:r>
              <a:rPr lang="tr-TR" dirty="0"/>
              <a:t>için neden karlı olduğunu açıklayın.</a:t>
            </a:r>
            <a:endParaRPr lang="en-US" dirty="0"/>
          </a:p>
          <a:p>
            <a:pPr marL="286941" indent="-285750"/>
            <a:r>
              <a:rPr lang="en-CA" dirty="0"/>
              <a:t>1.2 </a:t>
            </a:r>
            <a:r>
              <a:rPr lang="en-US" dirty="0" err="1"/>
              <a:t>Kurum</a:t>
            </a:r>
            <a:r>
              <a:rPr lang="tr-TR" dirty="0"/>
              <a:t> Verileri</a:t>
            </a:r>
            <a:endParaRPr lang="en-CA" dirty="0"/>
          </a:p>
          <a:p>
            <a:pPr lvl="1"/>
            <a:r>
              <a:rPr lang="tr-TR" sz="1200" dirty="0"/>
              <a:t>Kurum içindeki verilerin özelliklerini ve </a:t>
            </a:r>
            <a:r>
              <a:rPr lang="en-US" sz="1200" dirty="0" err="1"/>
              <a:t>önemini</a:t>
            </a:r>
            <a:r>
              <a:rPr lang="tr-TR" sz="1200" dirty="0"/>
              <a:t> açıkla</a:t>
            </a:r>
            <a:r>
              <a:rPr lang="en-US" sz="1200" dirty="0"/>
              <a:t>yın.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tr-TR" dirty="0"/>
              <a:t>Hükümetler ve Kurumlar tarafından kullanılan veri türlerini açıkla</a:t>
            </a:r>
            <a:r>
              <a:rPr lang="en-US" dirty="0"/>
              <a:t>yın</a:t>
            </a:r>
            <a:r>
              <a:rPr lang="tr-TR" dirty="0"/>
              <a:t>.</a:t>
            </a:r>
            <a:endParaRPr lang="en-US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tr-TR" dirty="0"/>
              <a:t>Güvenlik ihlallerinin etkisini açıklayın.</a:t>
            </a:r>
            <a:endParaRPr lang="en-US" dirty="0"/>
          </a:p>
          <a:p>
            <a:pPr marL="286941" indent="-285750"/>
            <a:r>
              <a:rPr lang="en-CA" dirty="0"/>
              <a:t>1.3 </a:t>
            </a:r>
            <a:r>
              <a:rPr lang="tr-TR" dirty="0"/>
              <a:t>Saldırganlar ve Siber Güvenlik Uzmanları</a:t>
            </a:r>
            <a:endParaRPr lang="en-US" dirty="0"/>
          </a:p>
          <a:p>
            <a:pPr lvl="1"/>
            <a:r>
              <a:rPr lang="tr-TR" sz="1200" dirty="0"/>
              <a:t>Siber saldırganların özelliklerini, </a:t>
            </a:r>
            <a:r>
              <a:rPr lang="en-US" sz="1200" dirty="0" err="1"/>
              <a:t>motivasyonlarını</a:t>
            </a:r>
            <a:r>
              <a:rPr lang="tr-TR" sz="1200" dirty="0"/>
              <a:t> ve siber güvenlik profesyonellerinin yasal ve etik konularını açıkla</a:t>
            </a:r>
            <a:r>
              <a:rPr lang="en-US" sz="1200" dirty="0"/>
              <a:t>yın.</a:t>
            </a:r>
            <a:endParaRPr lang="en-CA" sz="12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tr-TR" dirty="0"/>
              <a:t>Bir saldırganın özelliklerini ve </a:t>
            </a:r>
            <a:r>
              <a:rPr lang="en-US" dirty="0" err="1"/>
              <a:t>motivasyonunu</a:t>
            </a:r>
            <a:r>
              <a:rPr lang="en-US" dirty="0"/>
              <a:t> </a:t>
            </a:r>
            <a:r>
              <a:rPr lang="tr-TR" dirty="0"/>
              <a:t>açıklayın.</a:t>
            </a:r>
            <a:endParaRPr lang="en-US" dirty="0"/>
          </a:p>
          <a:p>
            <a:pPr marL="286941" indent="-285750"/>
            <a:r>
              <a:rPr lang="en-CA" dirty="0"/>
              <a:t>1.4 </a:t>
            </a:r>
            <a:r>
              <a:rPr lang="en-CA" dirty="0" err="1"/>
              <a:t>Siber</a:t>
            </a:r>
            <a:r>
              <a:rPr lang="en-CA" dirty="0"/>
              <a:t> </a:t>
            </a:r>
            <a:r>
              <a:rPr lang="en-CA" dirty="0" err="1"/>
              <a:t>Savaş</a:t>
            </a:r>
            <a:r>
              <a:rPr lang="en-CA" dirty="0"/>
              <a:t> (Cyberwarfare)</a:t>
            </a:r>
          </a:p>
          <a:p>
            <a:pPr lvl="1"/>
            <a:r>
              <a:rPr lang="tr-TR" sz="1200" dirty="0"/>
              <a:t>Siber savaşın özelliklerini ve amacını açıkla</a:t>
            </a:r>
            <a:r>
              <a:rPr lang="en-US" sz="1200" dirty="0"/>
              <a:t>yın.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tr-TR" dirty="0"/>
              <a:t>Siber savaşı</a:t>
            </a:r>
            <a:r>
              <a:rPr lang="en-US" dirty="0"/>
              <a:t> </a:t>
            </a:r>
            <a:r>
              <a:rPr lang="en-US" dirty="0" err="1"/>
              <a:t>açıklayın</a:t>
            </a:r>
            <a:endParaRPr lang="en-US" dirty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>
          <a:xfrm>
            <a:off x="144065" y="41393"/>
            <a:ext cx="8999936" cy="757551"/>
          </a:xfrm>
        </p:spPr>
        <p:txBody>
          <a:bodyPr/>
          <a:lstStyle/>
          <a:p>
            <a:r>
              <a:rPr lang="en-US" dirty="0" err="1"/>
              <a:t>Bölüm</a:t>
            </a:r>
            <a:r>
              <a:rPr lang="en-US" dirty="0"/>
              <a:t> 1 - </a:t>
            </a:r>
            <a:r>
              <a:rPr lang="tr-TR" dirty="0"/>
              <a:t>Bölümler ve Hedefler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180" y="409904"/>
            <a:ext cx="7598042" cy="769183"/>
          </a:xfrm>
        </p:spPr>
        <p:txBody>
          <a:bodyPr/>
          <a:lstStyle/>
          <a:p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Sonraki</a:t>
            </a:r>
            <a:r>
              <a:rPr lang="en-US" dirty="0"/>
              <a:t> </a:t>
            </a:r>
            <a:r>
              <a:rPr lang="en-US" dirty="0" err="1"/>
              <a:t>Bölüm</a:t>
            </a:r>
            <a:r>
              <a:rPr lang="en-US" dirty="0"/>
              <a:t>:</a:t>
            </a:r>
          </a:p>
        </p:txBody>
      </p:sp>
      <p:pic>
        <p:nvPicPr>
          <p:cNvPr id="3" name="Picture 2" descr="http://1.bp.blogspot.com/-bpwhPpy7Q9M/VPs55dktB2I/AAAAAAAAAtI/tvoru1hwH-w/s1600/ddos%2Battack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564" y="1469174"/>
            <a:ext cx="3651105" cy="247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3873278" y="3665341"/>
            <a:ext cx="3675252" cy="76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  <a:noAutofit/>
          </a:bodyPr>
          <a:lstStyle>
            <a:lvl1pPr marL="0" indent="0" algn="l" defTabSz="6842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4600" b="0" i="0" kern="1200" spc="0" baseline="0">
                <a:solidFill>
                  <a:schemeClr val="accent5"/>
                </a:solidFill>
                <a:latin typeface="+mj-lt"/>
                <a:ea typeface="ＭＳ Ｐゴシック" charset="0"/>
                <a:cs typeface="CiscoSans Thin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dirty="0" err="1"/>
              <a:t>Nasil</a:t>
            </a:r>
            <a:r>
              <a:rPr lang="en-US" sz="3200" dirty="0"/>
              <a:t> </a:t>
            </a:r>
            <a:r>
              <a:rPr lang="en-US" sz="3200" dirty="0" err="1"/>
              <a:t>Sadiriyorlar</a:t>
            </a:r>
            <a:r>
              <a:rPr lang="en-US" sz="32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530190947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5D5625-EDCD-084C-A595-FD97B4AF4725}"/>
              </a:ext>
            </a:extLst>
          </p:cNvPr>
          <p:cNvSpPr txBox="1"/>
          <p:nvPr/>
        </p:nvSpPr>
        <p:spPr>
          <a:xfrm>
            <a:off x="1976826" y="3007336"/>
            <a:ext cx="5044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dirty="0">
                <a:solidFill>
                  <a:schemeClr val="accent5"/>
                </a:solidFill>
              </a:rPr>
              <a:t>Kaynak : Cisco Ağ Akademisi</a:t>
            </a:r>
          </a:p>
          <a:p>
            <a:pPr algn="ctr"/>
            <a:r>
              <a:rPr lang="en-TR" dirty="0">
                <a:solidFill>
                  <a:schemeClr val="accent5"/>
                </a:solidFill>
              </a:rPr>
              <a:t>(</a:t>
            </a:r>
            <a:r>
              <a:rPr lang="en-US" dirty="0">
                <a:hlinkClick r:id="rId2"/>
              </a:rPr>
              <a:t>https://www.netacad.com/portal/teaching</a:t>
            </a:r>
            <a:r>
              <a:rPr lang="en-TR" dirty="0">
                <a:solidFill>
                  <a:schemeClr val="accent5"/>
                </a:solidFill>
              </a:rPr>
              <a:t>) </a:t>
            </a:r>
          </a:p>
          <a:p>
            <a:pPr algn="ctr"/>
            <a:r>
              <a:rPr lang="en-TR" dirty="0">
                <a:solidFill>
                  <a:schemeClr val="accent5"/>
                </a:solidFill>
              </a:rPr>
              <a:t>Çeviri: Ağ Yöneticileri Derneği</a:t>
            </a:r>
          </a:p>
          <a:p>
            <a:pPr algn="ctr"/>
            <a:r>
              <a:rPr lang="en-TR" dirty="0">
                <a:solidFill>
                  <a:schemeClr val="accent5"/>
                </a:solidFill>
              </a:rPr>
              <a:t>(</a:t>
            </a:r>
            <a:r>
              <a:rPr lang="en-US" dirty="0">
                <a:hlinkClick r:id="rId3"/>
              </a:rPr>
              <a:t>http://www.agyoneticileri.org/</a:t>
            </a:r>
            <a:r>
              <a:rPr lang="en-TR" dirty="0">
                <a:solidFill>
                  <a:schemeClr val="accent5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1.1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Veri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Çevrimiçi ve Çevrimdışı Kimliğiniz</a:t>
            </a:r>
            <a:endParaRPr lang="en-US" altLang="ja-JP" dirty="0"/>
          </a:p>
          <a:p>
            <a:pPr lvl="1"/>
            <a:r>
              <a:rPr lang="tr-TR" dirty="0"/>
              <a:t>Çevrimdışı Kimliğiniz</a:t>
            </a:r>
            <a:endParaRPr lang="en-US" dirty="0"/>
          </a:p>
          <a:p>
            <a:pPr lvl="2"/>
            <a:r>
              <a:rPr lang="tr-TR" dirty="0"/>
              <a:t>Evde, okulda veya işte düzenli olarak etkileşim kuran kimliğiniz</a:t>
            </a:r>
            <a:endParaRPr lang="en-US" dirty="0"/>
          </a:p>
          <a:p>
            <a:pPr lvl="1"/>
            <a:r>
              <a:rPr lang="tr-TR" dirty="0"/>
              <a:t>Çevrim</a:t>
            </a:r>
            <a:r>
              <a:rPr lang="en-US" dirty="0" err="1"/>
              <a:t>içi</a:t>
            </a:r>
            <a:r>
              <a:rPr lang="tr-TR" dirty="0"/>
              <a:t> Kimliğiniz</a:t>
            </a:r>
            <a:endParaRPr lang="en-US" dirty="0"/>
          </a:p>
          <a:p>
            <a:pPr lvl="2"/>
            <a:r>
              <a:rPr lang="tr-TR" dirty="0"/>
              <a:t>Siber alandayken kimliğiniz</a:t>
            </a:r>
            <a:endParaRPr lang="en-US" dirty="0"/>
          </a:p>
          <a:p>
            <a:pPr lvl="2"/>
            <a:r>
              <a:rPr lang="tr-TR" dirty="0"/>
              <a:t>Hakkınızda yalnızca sınırlı miktarda bilgi açıklamalı</a:t>
            </a:r>
            <a:r>
              <a:rPr lang="en-US" dirty="0" err="1"/>
              <a:t>sınız</a:t>
            </a:r>
            <a:endParaRPr lang="en-US" dirty="0"/>
          </a:p>
          <a:p>
            <a:pPr lvl="2"/>
            <a:r>
              <a:rPr lang="tr-TR" dirty="0"/>
              <a:t>Kullanıcı adı veya takma ad</a:t>
            </a:r>
            <a:endParaRPr lang="en-US" dirty="0"/>
          </a:p>
          <a:p>
            <a:pPr lvl="3"/>
            <a:r>
              <a:rPr lang="tr-TR" dirty="0"/>
              <a:t>Hiçbir kişisel bilgi içermemelidir</a:t>
            </a:r>
            <a:endParaRPr lang="en-US" dirty="0"/>
          </a:p>
          <a:p>
            <a:pPr lvl="3"/>
            <a:r>
              <a:rPr lang="tr-TR" dirty="0"/>
              <a:t>Uygun ve saygılı olmalı</a:t>
            </a:r>
            <a:endParaRPr lang="en-US" dirty="0"/>
          </a:p>
          <a:p>
            <a:pPr lvl="3"/>
            <a:r>
              <a:rPr lang="en-US" dirty="0" err="1"/>
              <a:t>İstenmeyecek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dikkat</a:t>
            </a:r>
            <a:r>
              <a:rPr lang="en-US" dirty="0"/>
              <a:t> </a:t>
            </a:r>
            <a:r>
              <a:rPr lang="tr-TR" dirty="0"/>
              <a:t>çekmemelidir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err="1"/>
              <a:t>Kişisel</a:t>
            </a:r>
            <a:r>
              <a:rPr lang="en-US" altLang="en-US" sz="1600" dirty="0"/>
              <a:t> </a:t>
            </a:r>
            <a:r>
              <a:rPr lang="en-US" altLang="en-US" sz="1600" dirty="0" err="1"/>
              <a:t>Veri</a:t>
            </a:r>
            <a:br>
              <a:rPr lang="en-US" altLang="en-US" dirty="0"/>
            </a:br>
            <a:r>
              <a:rPr lang="tr-TR" dirty="0"/>
              <a:t>Kişisel Verilere Giriş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659EFB-2FF0-47FF-938C-B45B55C90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673" y="1681566"/>
            <a:ext cx="3971431" cy="296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9447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3"/>
          <p:cNvSpPr>
            <a:spLocks noGrp="1" noChangeArrowheads="1"/>
          </p:cNvSpPr>
          <p:nvPr>
            <p:ph type="title"/>
          </p:nvPr>
        </p:nvSpPr>
        <p:spPr>
          <a:xfrm>
            <a:off x="3349141" y="460507"/>
            <a:ext cx="2851133" cy="471611"/>
          </a:xfrm>
        </p:spPr>
        <p:txBody>
          <a:bodyPr>
            <a:normAutofit fontScale="90000"/>
          </a:bodyPr>
          <a:lstStyle/>
          <a:p>
            <a:r>
              <a:rPr lang="tr-TR" dirty="0"/>
              <a:t>Siber Nedir?</a:t>
            </a:r>
            <a:endParaRPr lang="en-US" dirty="0"/>
          </a:p>
        </p:txBody>
      </p:sp>
      <p:sp>
        <p:nvSpPr>
          <p:cNvPr id="102" name="Text Placeholder 97"/>
          <p:cNvSpPr txBox="1">
            <a:spLocks/>
          </p:cNvSpPr>
          <p:nvPr/>
        </p:nvSpPr>
        <p:spPr>
          <a:xfrm>
            <a:off x="1927736" y="1448751"/>
            <a:ext cx="5973999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622" indent="-128622">
              <a:lnSpc>
                <a:spcPct val="95000"/>
              </a:lnSpc>
              <a:spcBef>
                <a:spcPts val="338"/>
              </a:spcBef>
              <a:buClr>
                <a:srgbClr val="6DB344"/>
              </a:buClr>
              <a:buSzPct val="90000"/>
              <a:buFont typeface="Arial" pitchFamily="34" charset="0"/>
              <a:buChar char="•"/>
              <a:defRPr/>
            </a:pPr>
            <a:endParaRPr lang="tr-TR" sz="900" dirty="0">
              <a:solidFill>
                <a:srgbClr val="546568"/>
              </a:solidFill>
              <a:latin typeface="CiscoSans ExtraLight" pitchFamily="34" charset="0"/>
              <a:ea typeface="MS PGothic" pitchFamily="34" charset="-128"/>
              <a:cs typeface="ＭＳ Ｐゴシック" charset="-128"/>
            </a:endParaRPr>
          </a:p>
          <a:p>
            <a:pPr marL="128622" indent="-128622">
              <a:lnSpc>
                <a:spcPct val="95000"/>
              </a:lnSpc>
              <a:spcBef>
                <a:spcPts val="338"/>
              </a:spcBef>
              <a:buClr>
                <a:srgbClr val="6DB344"/>
              </a:buClr>
              <a:buSzPct val="90000"/>
              <a:buFont typeface="Arial" pitchFamily="34" charset="0"/>
              <a:buChar char="•"/>
              <a:defRPr/>
            </a:pPr>
            <a:endParaRPr lang="en-US" sz="900" dirty="0">
              <a:solidFill>
                <a:srgbClr val="546568"/>
              </a:solidFill>
              <a:latin typeface="CiscoSans ExtraLight" pitchFamily="34" charset="0"/>
              <a:ea typeface="MS PGothic" pitchFamily="34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4510" y="2928667"/>
            <a:ext cx="8694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Siber sadece Internet DEĞİLDİR, çok daha fazlasıdır.</a:t>
            </a:r>
            <a:endParaRPr lang="en-US" dirty="0"/>
          </a:p>
          <a:p>
            <a:endParaRPr lang="tr-TR" dirty="0"/>
          </a:p>
          <a:p>
            <a:r>
              <a:rPr lang="tr-TR" dirty="0"/>
              <a:t>Ağlar Internet’e bağlı olabildiği gibi olmayabilir de, </a:t>
            </a:r>
          </a:p>
          <a:p>
            <a:r>
              <a:rPr lang="tr-TR" dirty="0"/>
              <a:t> 				(bu bir zorunluluk değildir!)</a:t>
            </a:r>
          </a:p>
          <a:p>
            <a:r>
              <a:rPr lang="tr-TR" dirty="0"/>
              <a:t>Örnekler:</a:t>
            </a:r>
          </a:p>
          <a:p>
            <a:r>
              <a:rPr lang="tr-TR" dirty="0"/>
              <a:t>   - SCADA </a:t>
            </a:r>
            <a:r>
              <a:rPr lang="en-TR" dirty="0"/>
              <a:t>(</a:t>
            </a:r>
            <a:r>
              <a:rPr lang="en-TR" altLang="en-TR" dirty="0"/>
              <a:t>Süreç Kontrol Ağları) </a:t>
            </a:r>
            <a:r>
              <a:rPr lang="tr-TR" dirty="0"/>
              <a:t>,GPS Uydu Sistemleri, Metro ..</a:t>
            </a:r>
            <a:r>
              <a:rPr lang="tr-TR" dirty="0" err="1"/>
              <a:t>vb</a:t>
            </a:r>
            <a:endParaRPr lang="tr-TR" dirty="0"/>
          </a:p>
        </p:txBody>
      </p:sp>
      <p:pic>
        <p:nvPicPr>
          <p:cNvPr id="1026" name="Picture 2" descr="http://d3ng3.org/wp-content/uploads/2015/08/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10" y="147952"/>
            <a:ext cx="1935178" cy="139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EEE068-AE06-494D-AE59-AACE2E8C8904}"/>
              </a:ext>
            </a:extLst>
          </p:cNvPr>
          <p:cNvSpPr/>
          <p:nvPr/>
        </p:nvSpPr>
        <p:spPr>
          <a:xfrm>
            <a:off x="176304" y="1542119"/>
            <a:ext cx="8496558" cy="1287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Siber </a:t>
            </a:r>
            <a:r>
              <a:rPr lang="en-US" dirty="0" err="1"/>
              <a:t>terimi</a:t>
            </a:r>
            <a:r>
              <a:rPr lang="en-US" dirty="0"/>
              <a:t> </a:t>
            </a:r>
            <a:r>
              <a:rPr lang="en-US" dirty="0" err="1"/>
              <a:t>sibernetik</a:t>
            </a:r>
            <a:r>
              <a:rPr lang="en-US" dirty="0"/>
              <a:t> </a:t>
            </a:r>
            <a:r>
              <a:rPr lang="en-US" dirty="0" err="1"/>
              <a:t>kökeninden</a:t>
            </a:r>
            <a:r>
              <a:rPr lang="en-US" dirty="0"/>
              <a:t> </a:t>
            </a:r>
            <a:r>
              <a:rPr lang="en-US" dirty="0" err="1"/>
              <a:t>gelmektedir</a:t>
            </a:r>
            <a:r>
              <a:rPr lang="en-US" dirty="0"/>
              <a:t>. İlk </a:t>
            </a:r>
            <a:r>
              <a:rPr lang="en-US" dirty="0" err="1"/>
              <a:t>olarak</a:t>
            </a:r>
            <a:r>
              <a:rPr lang="en-US" dirty="0"/>
              <a:t> </a:t>
            </a:r>
            <a:r>
              <a:rPr lang="en-US" dirty="0">
                <a:hlinkClick r:id="rId4" tooltip="195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1958</a:t>
            </a:r>
            <a:r>
              <a:rPr lang="en-US" dirty="0"/>
              <a:t> </a:t>
            </a:r>
            <a:r>
              <a:rPr lang="en-US" dirty="0" err="1"/>
              <a:t>yılında</a:t>
            </a:r>
            <a:r>
              <a:rPr lang="en-US" dirty="0"/>
              <a:t>, </a:t>
            </a:r>
            <a:r>
              <a:rPr lang="en-US" dirty="0" err="1"/>
              <a:t>canlılar</a:t>
            </a:r>
            <a:r>
              <a:rPr lang="en-US" dirty="0"/>
              <a:t> ve/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makineler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iletişim</a:t>
            </a:r>
            <a:r>
              <a:rPr lang="en-US" dirty="0"/>
              <a:t> </a:t>
            </a:r>
            <a:r>
              <a:rPr lang="en-US" dirty="0" err="1"/>
              <a:t>disiplinini</a:t>
            </a:r>
            <a:r>
              <a:rPr lang="en-US" dirty="0"/>
              <a:t> </a:t>
            </a:r>
            <a:r>
              <a:rPr lang="en-US" dirty="0" err="1"/>
              <a:t>inceleyen</a:t>
            </a:r>
            <a:r>
              <a:rPr lang="en-US" dirty="0"/>
              <a:t> </a:t>
            </a:r>
            <a:r>
              <a:rPr lang="en-US" dirty="0">
                <a:hlinkClick r:id="rId5" tooltip="Siberneti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Sibernetik</a:t>
            </a:r>
            <a:r>
              <a:rPr lang="en-US" dirty="0"/>
              <a:t> </a:t>
            </a:r>
            <a:r>
              <a:rPr lang="en-US" dirty="0" err="1"/>
              <a:t>biliminin</a:t>
            </a:r>
            <a:r>
              <a:rPr lang="en-US" dirty="0"/>
              <a:t> </a:t>
            </a:r>
            <a:r>
              <a:rPr lang="en-US" dirty="0" err="1"/>
              <a:t>babası</a:t>
            </a:r>
            <a:r>
              <a:rPr lang="en-US" dirty="0"/>
              <a:t> </a:t>
            </a:r>
            <a:r>
              <a:rPr lang="en-US" dirty="0" err="1"/>
              <a:t>sayılan</a:t>
            </a:r>
            <a:r>
              <a:rPr lang="en-US" dirty="0"/>
              <a:t> </a:t>
            </a:r>
            <a:r>
              <a:rPr lang="en-US" dirty="0">
                <a:hlinkClick r:id="rId6" tooltip="Louis Couffignal (sayfa mevcut değil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Louis Couffignal</a:t>
            </a:r>
            <a:r>
              <a:rPr lang="en-US" dirty="0"/>
              <a:t> 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kullanılmıştır</a:t>
            </a:r>
            <a:r>
              <a:rPr lang="en-US" dirty="0"/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459634977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page5image44218816">
            <a:extLst>
              <a:ext uri="{FF2B5EF4-FFF2-40B4-BE49-F238E27FC236}">
                <a16:creationId xmlns:a16="http://schemas.microsoft.com/office/drawing/2014/main" id="{D3AF7F7B-5C52-0F40-845F-BF952FD1C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1263"/>
            <a:ext cx="36703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FE70FC-B2D9-9E4F-8D39-457F85207FE9}"/>
              </a:ext>
            </a:extLst>
          </p:cNvPr>
          <p:cNvSpPr/>
          <p:nvPr/>
        </p:nvSpPr>
        <p:spPr>
          <a:xfrm>
            <a:off x="481263" y="1367864"/>
            <a:ext cx="7194883" cy="2741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itchFamily="2" charset="2"/>
              <a:buChar char="v"/>
            </a:pPr>
            <a:r>
              <a:rPr lang="en-US" dirty="0">
                <a:solidFill>
                  <a:srgbClr val="28A5DD"/>
                </a:solidFill>
                <a:latin typeface="Arial" panose="020B0604020202020204" pitchFamily="34" charset="0"/>
              </a:rPr>
              <a:t>Her </a:t>
            </a:r>
            <a:r>
              <a:rPr lang="en-US" dirty="0" err="1">
                <a:solidFill>
                  <a:srgbClr val="28A5DD"/>
                </a:solidFill>
                <a:latin typeface="Arial" panose="020B0604020202020204" pitchFamily="34" charset="0"/>
              </a:rPr>
              <a:t>çeşit</a:t>
            </a:r>
            <a:r>
              <a:rPr lang="en-US" dirty="0">
                <a:solidFill>
                  <a:srgbClr val="28A5DD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8A5DD"/>
                </a:solidFill>
                <a:latin typeface="Arial" panose="020B0604020202020204" pitchFamily="34" charset="0"/>
              </a:rPr>
              <a:t>dijital</a:t>
            </a:r>
            <a:r>
              <a:rPr lang="en-US" dirty="0">
                <a:solidFill>
                  <a:srgbClr val="28A5DD"/>
                </a:solidFill>
                <a:latin typeface="Arial" panose="020B0604020202020204" pitchFamily="34" charset="0"/>
              </a:rPr>
              <a:t> ve </a:t>
            </a:r>
            <a:r>
              <a:rPr lang="en-US" dirty="0" err="1">
                <a:solidFill>
                  <a:srgbClr val="28A5DD"/>
                </a:solidFill>
                <a:latin typeface="Arial" panose="020B0604020202020204" pitchFamily="34" charset="0"/>
              </a:rPr>
              <a:t>elektronik</a:t>
            </a:r>
            <a:r>
              <a:rPr lang="en-US" dirty="0">
                <a:solidFill>
                  <a:srgbClr val="28A5DD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8A5DD"/>
                </a:solidFill>
                <a:latin typeface="Arial" panose="020B0604020202020204" pitchFamily="34" charset="0"/>
              </a:rPr>
              <a:t>aktiviteler</a:t>
            </a:r>
            <a:r>
              <a:rPr lang="en-US" dirty="0">
                <a:solidFill>
                  <a:srgbClr val="28A5DD"/>
                </a:solidFill>
                <a:latin typeface="Arial" panose="020B0604020202020204" pitchFamily="34" charset="0"/>
              </a:rPr>
              <a:t>,</a:t>
            </a:r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v"/>
            </a:pPr>
            <a:r>
              <a:rPr lang="en-US" dirty="0" err="1">
                <a:solidFill>
                  <a:srgbClr val="28A5DD"/>
                </a:solidFill>
                <a:latin typeface="Arial" panose="020B0604020202020204" pitchFamily="34" charset="0"/>
              </a:rPr>
              <a:t>Ağa</a:t>
            </a:r>
            <a:r>
              <a:rPr lang="en-US" dirty="0">
                <a:solidFill>
                  <a:srgbClr val="28A5DD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8A5DD"/>
                </a:solidFill>
                <a:latin typeface="Arial" panose="020B0604020202020204" pitchFamily="34" charset="0"/>
              </a:rPr>
              <a:t>bağlı</a:t>
            </a:r>
            <a:r>
              <a:rPr lang="en-US" dirty="0">
                <a:solidFill>
                  <a:srgbClr val="28A5DD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8A5DD"/>
                </a:solidFill>
                <a:latin typeface="Arial" panose="020B0604020202020204" pitchFamily="34" charset="0"/>
              </a:rPr>
              <a:t>aktiviteler</a:t>
            </a:r>
            <a:r>
              <a:rPr lang="en-US" dirty="0">
                <a:solidFill>
                  <a:srgbClr val="28A5DD"/>
                </a:solidFill>
                <a:latin typeface="Arial" panose="020B0604020202020204" pitchFamily="34" charset="0"/>
              </a:rPr>
              <a:t>,</a:t>
            </a:r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v"/>
            </a:pPr>
            <a:r>
              <a:rPr lang="en-US" dirty="0">
                <a:solidFill>
                  <a:srgbClr val="28A5DD"/>
                </a:solidFill>
                <a:latin typeface="Arial" panose="020B0604020202020204" pitchFamily="34" charset="0"/>
              </a:rPr>
              <a:t>Bir </a:t>
            </a:r>
            <a:r>
              <a:rPr lang="en-US" dirty="0" err="1">
                <a:solidFill>
                  <a:srgbClr val="28A5DD"/>
                </a:solidFill>
                <a:latin typeface="Arial" panose="020B0604020202020204" pitchFamily="34" charset="0"/>
              </a:rPr>
              <a:t>dijital</a:t>
            </a:r>
            <a:r>
              <a:rPr lang="en-US" dirty="0">
                <a:solidFill>
                  <a:srgbClr val="28A5DD"/>
                </a:solidFill>
                <a:latin typeface="Arial" panose="020B0604020202020204" pitchFamily="34" charset="0"/>
              </a:rPr>
              <a:t> ağ </a:t>
            </a:r>
            <a:r>
              <a:rPr lang="en-US" dirty="0" err="1">
                <a:solidFill>
                  <a:srgbClr val="28A5DD"/>
                </a:solidFill>
                <a:latin typeface="Arial" panose="020B0604020202020204" pitchFamily="34" charset="0"/>
              </a:rPr>
              <a:t>üzerinden</a:t>
            </a:r>
            <a:r>
              <a:rPr lang="en-US" dirty="0">
                <a:solidFill>
                  <a:srgbClr val="28A5DD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8A5DD"/>
                </a:solidFill>
                <a:latin typeface="Arial" panose="020B0604020202020204" pitchFamily="34" charset="0"/>
              </a:rPr>
              <a:t>yapılan</a:t>
            </a:r>
            <a:r>
              <a:rPr lang="en-US" dirty="0">
                <a:solidFill>
                  <a:srgbClr val="28A5DD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8A5DD"/>
                </a:solidFill>
                <a:latin typeface="Arial" panose="020B0604020202020204" pitchFamily="34" charset="0"/>
              </a:rPr>
              <a:t>aktiviteler</a:t>
            </a:r>
            <a:r>
              <a:rPr lang="en-US" dirty="0">
                <a:solidFill>
                  <a:srgbClr val="28A5DD"/>
                </a:solidFill>
                <a:latin typeface="Arial" panose="020B0604020202020204" pitchFamily="34" charset="0"/>
              </a:rPr>
              <a:t>,</a:t>
            </a:r>
          </a:p>
          <a:p>
            <a:pPr marL="285750" indent="-285750">
              <a:lnSpc>
                <a:spcPct val="250000"/>
              </a:lnSpc>
              <a:buFont typeface="Wingdings" pitchFamily="2" charset="2"/>
              <a:buChar char="v"/>
            </a:pPr>
            <a:r>
              <a:rPr lang="en-US" dirty="0" err="1">
                <a:solidFill>
                  <a:srgbClr val="28A5DD"/>
                </a:solidFill>
                <a:latin typeface="Arial" panose="020B0604020202020204" pitchFamily="34" charset="0"/>
              </a:rPr>
              <a:t>Dijital</a:t>
            </a:r>
            <a:r>
              <a:rPr lang="en-US" dirty="0">
                <a:solidFill>
                  <a:srgbClr val="28A5DD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8A5DD"/>
                </a:solidFill>
                <a:latin typeface="Arial" panose="020B0604020202020204" pitchFamily="34" charset="0"/>
              </a:rPr>
              <a:t>ağlar</a:t>
            </a:r>
            <a:r>
              <a:rPr lang="en-US" dirty="0">
                <a:solidFill>
                  <a:srgbClr val="28A5DD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8A5DD"/>
                </a:solidFill>
                <a:latin typeface="Arial" panose="020B0604020202020204" pitchFamily="34" charset="0"/>
              </a:rPr>
              <a:t>aracılığıyla</a:t>
            </a:r>
            <a:r>
              <a:rPr lang="en-US" dirty="0">
                <a:solidFill>
                  <a:srgbClr val="28A5DD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8A5DD"/>
                </a:solidFill>
                <a:latin typeface="Arial" panose="020B0604020202020204" pitchFamily="34" charset="0"/>
              </a:rPr>
              <a:t>erişilen</a:t>
            </a:r>
            <a:r>
              <a:rPr lang="en-US" dirty="0">
                <a:solidFill>
                  <a:srgbClr val="28A5DD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8A5DD"/>
                </a:solidFill>
                <a:latin typeface="Arial" panose="020B0604020202020204" pitchFamily="34" charset="0"/>
              </a:rPr>
              <a:t>içerikler</a:t>
            </a:r>
            <a:r>
              <a:rPr lang="en-US" dirty="0">
                <a:solidFill>
                  <a:srgbClr val="28A5DD"/>
                </a:solidFill>
                <a:latin typeface="Arial" panose="020B0604020202020204" pitchFamily="34" charset="0"/>
              </a:rPr>
              <a:t> / </a:t>
            </a:r>
            <a:r>
              <a:rPr lang="en-US" dirty="0" err="1">
                <a:solidFill>
                  <a:srgbClr val="28A5DD"/>
                </a:solidFill>
                <a:latin typeface="Arial" panose="020B0604020202020204" pitchFamily="34" charset="0"/>
              </a:rPr>
              <a:t>bilgiler</a:t>
            </a:r>
            <a:r>
              <a:rPr lang="en-US" dirty="0">
                <a:solidFill>
                  <a:srgbClr val="28A5DD"/>
                </a:solidFill>
                <a:latin typeface="Arial" panose="020B0604020202020204" pitchFamily="34" charset="0"/>
              </a:rPr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282806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5357" y="798944"/>
            <a:ext cx="8853286" cy="4155319"/>
          </a:xfrm>
        </p:spPr>
        <p:txBody>
          <a:bodyPr/>
          <a:lstStyle/>
          <a:p>
            <a:r>
              <a:rPr lang="en-US" altLang="ja-JP" dirty="0" err="1"/>
              <a:t>Verileriniz</a:t>
            </a:r>
            <a:endParaRPr lang="en-US" altLang="ja-JP" dirty="0"/>
          </a:p>
          <a:p>
            <a:pPr lvl="1"/>
            <a:r>
              <a:rPr lang="tr-TR" dirty="0"/>
              <a:t>Tıbbi </a:t>
            </a:r>
            <a:r>
              <a:rPr lang="en-US" dirty="0"/>
              <a:t>K</a:t>
            </a:r>
            <a:r>
              <a:rPr lang="tr-TR" dirty="0"/>
              <a:t>ayıtlar</a:t>
            </a:r>
            <a:endParaRPr lang="en-US" altLang="ja-JP" dirty="0"/>
          </a:p>
          <a:p>
            <a:pPr lvl="2"/>
            <a:r>
              <a:rPr lang="en-US" b="1" dirty="0"/>
              <a:t>E</a:t>
            </a:r>
            <a:r>
              <a:rPr lang="tr-TR" b="1" dirty="0" err="1"/>
              <a:t>lektronik</a:t>
            </a:r>
            <a:r>
              <a:rPr lang="tr-TR" b="1" dirty="0"/>
              <a:t> </a:t>
            </a:r>
            <a:r>
              <a:rPr lang="en-US" b="1" dirty="0"/>
              <a:t>S</a:t>
            </a:r>
            <a:r>
              <a:rPr lang="tr-TR" b="1" dirty="0"/>
              <a:t>ağlık </a:t>
            </a:r>
            <a:r>
              <a:rPr lang="en-US" b="1" dirty="0"/>
              <a:t>K</a:t>
            </a:r>
            <a:r>
              <a:rPr lang="tr-TR" b="1" dirty="0"/>
              <a:t>ayıtları (EHR)</a:t>
            </a:r>
            <a:r>
              <a:rPr lang="tr-TR" dirty="0"/>
              <a:t> - fiziksel, zihinsel ve diğer kişisel</a:t>
            </a:r>
            <a:r>
              <a:rPr lang="en-US" dirty="0"/>
              <a:t> </a:t>
            </a:r>
            <a:br>
              <a:rPr lang="en-US" dirty="0"/>
            </a:br>
            <a:r>
              <a:rPr lang="tr-TR" dirty="0"/>
              <a:t>bilgiler</a:t>
            </a:r>
            <a:endParaRPr lang="en-US" dirty="0"/>
          </a:p>
          <a:p>
            <a:pPr lvl="2"/>
            <a:r>
              <a:rPr lang="en-US" dirty="0"/>
              <a:t>R</a:t>
            </a:r>
            <a:r>
              <a:rPr lang="tr-TR" dirty="0" err="1"/>
              <a:t>eçeteler</a:t>
            </a:r>
            <a:endParaRPr lang="en-US" altLang="ja-JP" dirty="0"/>
          </a:p>
          <a:p>
            <a:pPr lvl="1"/>
            <a:r>
              <a:rPr lang="tr-TR" dirty="0"/>
              <a:t>Eğitim Kayıtları</a:t>
            </a:r>
            <a:endParaRPr lang="en-US" altLang="ja-JP" dirty="0"/>
          </a:p>
          <a:p>
            <a:pPr lvl="2"/>
            <a:r>
              <a:rPr lang="tr-TR" dirty="0"/>
              <a:t>Notlar, sınav puanları, alınan dersler, ödüller ve dereceler</a:t>
            </a:r>
            <a:endParaRPr lang="en-US" dirty="0"/>
          </a:p>
          <a:p>
            <a:pPr lvl="2"/>
            <a:r>
              <a:rPr lang="en-US" altLang="ja-JP" dirty="0" err="1"/>
              <a:t>Devamlılık</a:t>
            </a:r>
            <a:endParaRPr lang="en-US" altLang="ja-JP" dirty="0"/>
          </a:p>
          <a:p>
            <a:pPr lvl="2"/>
            <a:r>
              <a:rPr lang="tr-TR" dirty="0"/>
              <a:t>Disiplin raporları</a:t>
            </a:r>
            <a:endParaRPr lang="en-US" altLang="ja-JP" dirty="0"/>
          </a:p>
          <a:p>
            <a:pPr lvl="1"/>
            <a:r>
              <a:rPr lang="tr-TR" dirty="0"/>
              <a:t>İstihdam ve Finansal Kayıtlar</a:t>
            </a:r>
            <a:endParaRPr lang="en-US" dirty="0"/>
          </a:p>
          <a:p>
            <a:pPr lvl="2"/>
            <a:r>
              <a:rPr lang="tr-TR" dirty="0"/>
              <a:t>Gelir ve giderler</a:t>
            </a:r>
            <a:r>
              <a:rPr lang="en-US" dirty="0"/>
              <a:t>	</a:t>
            </a:r>
            <a:endParaRPr lang="en-US" altLang="ja-JP" dirty="0"/>
          </a:p>
          <a:p>
            <a:pPr lvl="2"/>
            <a:r>
              <a:rPr lang="tr-TR" dirty="0"/>
              <a:t>Vergi kayıtları - maaş </a:t>
            </a:r>
            <a:r>
              <a:rPr lang="en-US" dirty="0" err="1"/>
              <a:t>çekleri</a:t>
            </a:r>
            <a:r>
              <a:rPr lang="tr-TR" dirty="0"/>
              <a:t>, </a:t>
            </a:r>
            <a:r>
              <a:rPr lang="tr-TR" b="1" dirty="0"/>
              <a:t>kredi kartı ekstreleri</a:t>
            </a:r>
            <a:r>
              <a:rPr lang="tr-TR" dirty="0"/>
              <a:t>, </a:t>
            </a:r>
            <a:br>
              <a:rPr lang="en-US" dirty="0"/>
            </a:br>
            <a:r>
              <a:rPr lang="tr-TR" dirty="0"/>
              <a:t>kredi notu ve bankacılık ekstreleri</a:t>
            </a:r>
            <a:endParaRPr lang="en-US" dirty="0"/>
          </a:p>
          <a:p>
            <a:pPr lvl="2"/>
            <a:r>
              <a:rPr lang="tr-TR" dirty="0"/>
              <a:t>Geçmiş istihdam ve performans</a:t>
            </a: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err="1"/>
              <a:t>Kişisel</a:t>
            </a:r>
            <a:r>
              <a:rPr lang="en-US" altLang="en-US" sz="1600" dirty="0"/>
              <a:t> </a:t>
            </a:r>
            <a:r>
              <a:rPr lang="en-US" altLang="en-US" sz="1600" dirty="0" err="1"/>
              <a:t>Veri</a:t>
            </a:r>
            <a:br>
              <a:rPr lang="en-US" altLang="en-US" dirty="0"/>
            </a:br>
            <a:r>
              <a:rPr lang="tr-TR" dirty="0"/>
              <a:t>Kişisel Verilere Giriş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DE9CF5-D984-46B2-86A3-6F944546A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605" y="857667"/>
            <a:ext cx="3718038" cy="365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179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8226</TotalTime>
  <Words>2633</Words>
  <Application>Microsoft Macintosh PowerPoint</Application>
  <PresentationFormat>On-screen Show (16:9)</PresentationFormat>
  <Paragraphs>351</Paragraphs>
  <Slides>41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CiscoSans ExtraLight</vt:lpstr>
      <vt:lpstr>Helvetica Neue</vt:lpstr>
      <vt:lpstr>Wingdings</vt:lpstr>
      <vt:lpstr>Default Theme</vt:lpstr>
      <vt:lpstr>Siber Güvenliğe Giriş Eğitimi</vt:lpstr>
      <vt:lpstr>    Ben Kimim?</vt:lpstr>
      <vt:lpstr>Bölüm 1: Siber Güvenlik Gereksinimi</vt:lpstr>
      <vt:lpstr>Bölüm 1 - Bölümler ve Hedefler</vt:lpstr>
      <vt:lpstr>1.1 Kişisel Veri</vt:lpstr>
      <vt:lpstr>Kişisel Veri Kişisel Verilere Giriş</vt:lpstr>
      <vt:lpstr>Siber Nedir?</vt:lpstr>
      <vt:lpstr>PowerPoint Presentation</vt:lpstr>
      <vt:lpstr>Kişisel Veri Kişisel Verilere Giriş</vt:lpstr>
      <vt:lpstr>Kişisel Veri Kişisel Verilere Giriş</vt:lpstr>
      <vt:lpstr>KVKK Madde 10: Veri sorumlusunun aydınlatma yükümlülüğü</vt:lpstr>
      <vt:lpstr>KVKK Madde 11 : İlgili kişinin hakları</vt:lpstr>
      <vt:lpstr>KVKK Madde 12: Veri güvenliğine ilişkin yükümlülükler</vt:lpstr>
      <vt:lpstr>KVKK Yaptırımları:</vt:lpstr>
      <vt:lpstr>Kişisel Veri Siber Güvenlik nedir?</vt:lpstr>
      <vt:lpstr>Bilginin Güvenliği Nedir ve Neden Gereklidir?</vt:lpstr>
      <vt:lpstr>PowerPoint Presentation</vt:lpstr>
      <vt:lpstr>PowerPoint Presentation</vt:lpstr>
      <vt:lpstr>Veri Ne Zaman Güvenli Kabul Edilir?</vt:lpstr>
      <vt:lpstr>Kişisel Veri Hedef Olarak Kişisel Veriler</vt:lpstr>
      <vt:lpstr>1.2 Kurum Verileri</vt:lpstr>
      <vt:lpstr>Kurum Verileri Kurum Verilerine Giriş</vt:lpstr>
      <vt:lpstr>Kurum Verileri Güvenlik İhlali Etkisi</vt:lpstr>
      <vt:lpstr>Kurum Verileri Güvenlik İhlali Etkisi</vt:lpstr>
      <vt:lpstr>Kurum Verileri Güvenlik İhlali Etkisi</vt:lpstr>
      <vt:lpstr>Kurum Verileri Güvenlik İhlali Etkisi</vt:lpstr>
      <vt:lpstr>1.3 Saldırganlar ve Siber Güvenlik Uzmanları</vt:lpstr>
      <vt:lpstr>Kim bunlar?</vt:lpstr>
      <vt:lpstr>Kim bunlar?</vt:lpstr>
      <vt:lpstr>Hacker Ne Demek ?</vt:lpstr>
      <vt:lpstr>Bir Siber Saldırganın Profili Saldırgan Türleri</vt:lpstr>
      <vt:lpstr>Para Döngüsü</vt:lpstr>
      <vt:lpstr>Bir Siber Saldırganın Profili İç ve Dış Tehditler</vt:lpstr>
      <vt:lpstr>Başımıza Ne Gelebilir?</vt:lpstr>
      <vt:lpstr>Siber Güvenlik Uzmanları</vt:lpstr>
      <vt:lpstr>1.4 Siber Savaş (Cyberwarfare)</vt:lpstr>
      <vt:lpstr>Overview of Cyberwarfare Siber Savaş nedir</vt:lpstr>
      <vt:lpstr>Siber Savaşa Genel Bakış Siber Savaşın Amacı</vt:lpstr>
      <vt:lpstr>Bölüm Özeti Özet</vt:lpstr>
      <vt:lpstr>Bir Sonraki Bölüm: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Arzu Kilitci</cp:lastModifiedBy>
  <cp:revision>360</cp:revision>
  <dcterms:created xsi:type="dcterms:W3CDTF">2016-08-22T22:27:36Z</dcterms:created>
  <dcterms:modified xsi:type="dcterms:W3CDTF">2021-04-07T14:00:57Z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